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ldx" ContentType="application/vnd.openxmlformats-officedocument.presentationml.slide"/>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theme/themeOverride2.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448" r:id="rId2"/>
    <p:sldId id="383" r:id="rId3"/>
    <p:sldId id="262" r:id="rId4"/>
    <p:sldId id="263" r:id="rId5"/>
    <p:sldId id="434" r:id="rId6"/>
    <p:sldId id="269" r:id="rId7"/>
    <p:sldId id="432" r:id="rId8"/>
    <p:sldId id="457" r:id="rId9"/>
    <p:sldId id="441" r:id="rId10"/>
    <p:sldId id="458" r:id="rId11"/>
    <p:sldId id="447" r:id="rId12"/>
    <p:sldId id="453" r:id="rId13"/>
    <p:sldId id="454" r:id="rId14"/>
    <p:sldId id="390" r:id="rId15"/>
    <p:sldId id="388" r:id="rId16"/>
    <p:sldId id="387" r:id="rId17"/>
    <p:sldId id="266" r:id="rId18"/>
    <p:sldId id="283" r:id="rId19"/>
    <p:sldId id="429" r:id="rId20"/>
    <p:sldId id="455" r:id="rId21"/>
    <p:sldId id="287" r:id="rId22"/>
    <p:sldId id="440" r:id="rId23"/>
    <p:sldId id="395" r:id="rId24"/>
    <p:sldId id="456" r:id="rId25"/>
    <p:sldId id="437" r:id="rId26"/>
    <p:sldId id="436" r:id="rId27"/>
    <p:sldId id="394" r:id="rId28"/>
    <p:sldId id="396" r:id="rId29"/>
    <p:sldId id="397" r:id="rId30"/>
    <p:sldId id="398" r:id="rId31"/>
    <p:sldId id="399" r:id="rId32"/>
    <p:sldId id="400" r:id="rId33"/>
    <p:sldId id="258" r:id="rId34"/>
    <p:sldId id="443" r:id="rId35"/>
    <p:sldId id="445" r:id="rId36"/>
    <p:sldId id="408" r:id="rId37"/>
    <p:sldId id="427" r:id="rId38"/>
    <p:sldId id="407" r:id="rId39"/>
    <p:sldId id="412" r:id="rId40"/>
    <p:sldId id="413" r:id="rId41"/>
    <p:sldId id="409" r:id="rId42"/>
    <p:sldId id="416" r:id="rId43"/>
    <p:sldId id="417" r:id="rId44"/>
    <p:sldId id="424" r:id="rId45"/>
    <p:sldId id="428"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72" d="100"/>
          <a:sy n="72" d="100"/>
        </p:scale>
        <p:origin x="660"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GDP</c:v>
                </c:pt>
              </c:strCache>
            </c:strRef>
          </c:tx>
          <c:spPr>
            <a:ln w="28575" cap="rnd">
              <a:solidFill>
                <a:schemeClr val="accent1"/>
              </a:solidFill>
              <a:round/>
            </a:ln>
            <a:effectLst/>
          </c:spPr>
          <c:marker>
            <c:symbol val="none"/>
          </c:marker>
          <c:cat>
            <c:strRef>
              <c:f>Sheet1!$A$2:$A$8</c:f>
              <c:strCache>
                <c:ptCount val="7"/>
                <c:pt idx="0">
                  <c:v>Q1</c:v>
                </c:pt>
                <c:pt idx="1">
                  <c:v>Q2</c:v>
                </c:pt>
                <c:pt idx="2">
                  <c:v>Q3</c:v>
                </c:pt>
                <c:pt idx="3">
                  <c:v>Q4</c:v>
                </c:pt>
                <c:pt idx="4">
                  <c:v>Q5</c:v>
                </c:pt>
                <c:pt idx="5">
                  <c:v>Q6</c:v>
                </c:pt>
                <c:pt idx="6">
                  <c:v>Q7</c:v>
                </c:pt>
              </c:strCache>
            </c:strRef>
          </c:cat>
          <c:val>
            <c:numRef>
              <c:f>Sheet1!$B$2:$B$8</c:f>
              <c:numCache>
                <c:formatCode>General</c:formatCode>
                <c:ptCount val="7"/>
                <c:pt idx="0">
                  <c:v>100</c:v>
                </c:pt>
                <c:pt idx="1">
                  <c:v>75</c:v>
                </c:pt>
                <c:pt idx="2">
                  <c:v>60</c:v>
                </c:pt>
                <c:pt idx="3">
                  <c:v>40</c:v>
                </c:pt>
                <c:pt idx="4">
                  <c:v>100</c:v>
                </c:pt>
                <c:pt idx="5">
                  <c:v>160</c:v>
                </c:pt>
              </c:numCache>
            </c:numRef>
          </c:val>
          <c:smooth val="0"/>
          <c:extLst>
            <c:ext xmlns:c16="http://schemas.microsoft.com/office/drawing/2014/chart" uri="{C3380CC4-5D6E-409C-BE32-E72D297353CC}">
              <c16:uniqueId val="{00000000-F1AD-48EE-A45A-BEF0338D6019}"/>
            </c:ext>
          </c:extLst>
        </c:ser>
        <c:dLbls>
          <c:showLegendKey val="0"/>
          <c:showVal val="0"/>
          <c:showCatName val="0"/>
          <c:showSerName val="0"/>
          <c:showPercent val="0"/>
          <c:showBubbleSize val="0"/>
        </c:dLbls>
        <c:smooth val="0"/>
        <c:axId val="198877952"/>
        <c:axId val="198879488"/>
      </c:lineChart>
      <c:catAx>
        <c:axId val="198877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8879488"/>
        <c:crosses val="autoZero"/>
        <c:auto val="1"/>
        <c:lblAlgn val="ctr"/>
        <c:lblOffset val="100"/>
        <c:noMultiLvlLbl val="0"/>
      </c:catAx>
      <c:valAx>
        <c:axId val="1988794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88779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GDP</c:v>
                </c:pt>
              </c:strCache>
            </c:strRef>
          </c:tx>
          <c:spPr>
            <a:ln w="28575" cap="rnd">
              <a:solidFill>
                <a:schemeClr val="accent1"/>
              </a:solidFill>
              <a:round/>
            </a:ln>
            <a:effectLst/>
          </c:spPr>
          <c:marker>
            <c:symbol val="none"/>
          </c:marker>
          <c:cat>
            <c:strRef>
              <c:f>Sheet1!$A$2:$A$8</c:f>
              <c:strCache>
                <c:ptCount val="7"/>
                <c:pt idx="0">
                  <c:v>Q1</c:v>
                </c:pt>
                <c:pt idx="1">
                  <c:v>Q2</c:v>
                </c:pt>
                <c:pt idx="2">
                  <c:v>Q3</c:v>
                </c:pt>
                <c:pt idx="3">
                  <c:v>Q4</c:v>
                </c:pt>
                <c:pt idx="4">
                  <c:v>Q5</c:v>
                </c:pt>
                <c:pt idx="5">
                  <c:v>Q6</c:v>
                </c:pt>
                <c:pt idx="6">
                  <c:v>Q7</c:v>
                </c:pt>
              </c:strCache>
            </c:strRef>
          </c:cat>
          <c:val>
            <c:numRef>
              <c:f>Sheet1!$B$2:$B$8</c:f>
              <c:numCache>
                <c:formatCode>General</c:formatCode>
                <c:ptCount val="7"/>
                <c:pt idx="0">
                  <c:v>100</c:v>
                </c:pt>
                <c:pt idx="1">
                  <c:v>75</c:v>
                </c:pt>
                <c:pt idx="2">
                  <c:v>60</c:v>
                </c:pt>
                <c:pt idx="3">
                  <c:v>40</c:v>
                </c:pt>
                <c:pt idx="4">
                  <c:v>45</c:v>
                </c:pt>
                <c:pt idx="5">
                  <c:v>50</c:v>
                </c:pt>
                <c:pt idx="6">
                  <c:v>65</c:v>
                </c:pt>
              </c:numCache>
            </c:numRef>
          </c:val>
          <c:smooth val="0"/>
          <c:extLst>
            <c:ext xmlns:c16="http://schemas.microsoft.com/office/drawing/2014/chart" uri="{C3380CC4-5D6E-409C-BE32-E72D297353CC}">
              <c16:uniqueId val="{00000000-86B5-42B9-8CB7-3912D1A6D287}"/>
            </c:ext>
          </c:extLst>
        </c:ser>
        <c:dLbls>
          <c:showLegendKey val="0"/>
          <c:showVal val="0"/>
          <c:showCatName val="0"/>
          <c:showSerName val="0"/>
          <c:showPercent val="0"/>
          <c:showBubbleSize val="0"/>
        </c:dLbls>
        <c:smooth val="0"/>
        <c:axId val="198945024"/>
        <c:axId val="198950912"/>
      </c:lineChart>
      <c:catAx>
        <c:axId val="198945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8950912"/>
        <c:crosses val="autoZero"/>
        <c:auto val="1"/>
        <c:lblAlgn val="ctr"/>
        <c:lblOffset val="100"/>
        <c:noMultiLvlLbl val="0"/>
      </c:catAx>
      <c:valAx>
        <c:axId val="1989509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894502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7651777245972952E-2"/>
          <c:y val="0.14984477656853404"/>
          <c:w val="0.90314455119127468"/>
          <c:h val="0.79219901926619796"/>
        </c:manualLayout>
      </c:layout>
      <c:lineChart>
        <c:grouping val="standard"/>
        <c:varyColors val="0"/>
        <c:ser>
          <c:idx val="0"/>
          <c:order val="0"/>
          <c:tx>
            <c:strRef>
              <c:f>Sheet1!$B$1</c:f>
              <c:strCache>
                <c:ptCount val="1"/>
                <c:pt idx="0">
                  <c:v>GDP</c:v>
                </c:pt>
              </c:strCache>
            </c:strRef>
          </c:tx>
          <c:spPr>
            <a:ln w="28575" cap="rnd">
              <a:solidFill>
                <a:schemeClr val="accent1"/>
              </a:solidFill>
              <a:round/>
            </a:ln>
            <a:effectLst/>
          </c:spPr>
          <c:marker>
            <c:symbol val="none"/>
          </c:marker>
          <c:cat>
            <c:strRef>
              <c:f>Sheet1!$A$2:$A$7</c:f>
              <c:strCache>
                <c:ptCount val="5"/>
                <c:pt idx="0">
                  <c:v>Q1</c:v>
                </c:pt>
                <c:pt idx="1">
                  <c:v>Q2</c:v>
                </c:pt>
                <c:pt idx="2">
                  <c:v>Q3</c:v>
                </c:pt>
                <c:pt idx="3">
                  <c:v>Q4</c:v>
                </c:pt>
                <c:pt idx="4">
                  <c:v>Q5</c:v>
                </c:pt>
              </c:strCache>
            </c:strRef>
          </c:cat>
          <c:val>
            <c:numRef>
              <c:f>Sheet1!$B$2:$B$7</c:f>
              <c:numCache>
                <c:formatCode>General</c:formatCode>
                <c:ptCount val="6"/>
                <c:pt idx="0">
                  <c:v>200</c:v>
                </c:pt>
                <c:pt idx="1">
                  <c:v>100</c:v>
                </c:pt>
                <c:pt idx="2">
                  <c:v>20</c:v>
                </c:pt>
                <c:pt idx="3">
                  <c:v>120</c:v>
                </c:pt>
                <c:pt idx="4">
                  <c:v>230</c:v>
                </c:pt>
              </c:numCache>
            </c:numRef>
          </c:val>
          <c:smooth val="0"/>
          <c:extLst>
            <c:ext xmlns:c16="http://schemas.microsoft.com/office/drawing/2014/chart" uri="{C3380CC4-5D6E-409C-BE32-E72D297353CC}">
              <c16:uniqueId val="{00000000-C98C-45A9-B502-8076A57633C4}"/>
            </c:ext>
          </c:extLst>
        </c:ser>
        <c:dLbls>
          <c:showLegendKey val="0"/>
          <c:showVal val="0"/>
          <c:showCatName val="0"/>
          <c:showSerName val="0"/>
          <c:showPercent val="0"/>
          <c:showBubbleSize val="0"/>
        </c:dLbls>
        <c:smooth val="0"/>
        <c:axId val="199944832"/>
        <c:axId val="202486144"/>
      </c:lineChart>
      <c:catAx>
        <c:axId val="199944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2486144"/>
        <c:crosses val="autoZero"/>
        <c:auto val="1"/>
        <c:lblAlgn val="ctr"/>
        <c:lblOffset val="100"/>
        <c:noMultiLvlLbl val="0"/>
      </c:catAx>
      <c:valAx>
        <c:axId val="202486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99448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6.0397996272432378E-2"/>
          <c:y val="0.14759465670777172"/>
          <c:w val="0.90266755878053906"/>
          <c:h val="0.79219901926619796"/>
        </c:manualLayout>
      </c:layout>
      <c:lineChart>
        <c:grouping val="standard"/>
        <c:varyColors val="0"/>
        <c:ser>
          <c:idx val="0"/>
          <c:order val="0"/>
          <c:tx>
            <c:strRef>
              <c:f>Sheet1!$B$1</c:f>
              <c:strCache>
                <c:ptCount val="1"/>
                <c:pt idx="0">
                  <c:v>GDP</c:v>
                </c:pt>
              </c:strCache>
            </c:strRef>
          </c:tx>
          <c:spPr>
            <a:ln w="28575" cap="rnd">
              <a:solidFill>
                <a:schemeClr val="accent1"/>
              </a:solidFill>
              <a:round/>
            </a:ln>
            <a:effectLst/>
          </c:spPr>
          <c:marker>
            <c:symbol val="none"/>
          </c:marker>
          <c:cat>
            <c:strRef>
              <c:f>Sheet1!$A$2:$A$7</c:f>
              <c:strCache>
                <c:ptCount val="5"/>
                <c:pt idx="0">
                  <c:v>Q1</c:v>
                </c:pt>
                <c:pt idx="1">
                  <c:v>Q2</c:v>
                </c:pt>
                <c:pt idx="2">
                  <c:v>Q3</c:v>
                </c:pt>
                <c:pt idx="3">
                  <c:v>Q4</c:v>
                </c:pt>
                <c:pt idx="4">
                  <c:v>Q5</c:v>
                </c:pt>
              </c:strCache>
            </c:strRef>
          </c:cat>
          <c:val>
            <c:numRef>
              <c:f>Sheet1!$B$2:$B$7</c:f>
              <c:numCache>
                <c:formatCode>General</c:formatCode>
                <c:ptCount val="6"/>
                <c:pt idx="0">
                  <c:v>200</c:v>
                </c:pt>
                <c:pt idx="1">
                  <c:v>40</c:v>
                </c:pt>
                <c:pt idx="2">
                  <c:v>40</c:v>
                </c:pt>
                <c:pt idx="3">
                  <c:v>40</c:v>
                </c:pt>
                <c:pt idx="4">
                  <c:v>200</c:v>
                </c:pt>
              </c:numCache>
            </c:numRef>
          </c:val>
          <c:smooth val="0"/>
          <c:extLst>
            <c:ext xmlns:c16="http://schemas.microsoft.com/office/drawing/2014/chart" uri="{C3380CC4-5D6E-409C-BE32-E72D297353CC}">
              <c16:uniqueId val="{00000000-FEB6-4A20-870A-E3CCEA307D98}"/>
            </c:ext>
          </c:extLst>
        </c:ser>
        <c:dLbls>
          <c:showLegendKey val="0"/>
          <c:showVal val="0"/>
          <c:showCatName val="0"/>
          <c:showSerName val="0"/>
          <c:showPercent val="0"/>
          <c:showBubbleSize val="0"/>
        </c:dLbls>
        <c:smooth val="0"/>
        <c:axId val="203330304"/>
        <c:axId val="203331840"/>
      </c:lineChart>
      <c:catAx>
        <c:axId val="2033303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331840"/>
        <c:crosses val="autoZero"/>
        <c:auto val="1"/>
        <c:lblAlgn val="ctr"/>
        <c:lblOffset val="100"/>
        <c:noMultiLvlLbl val="0"/>
      </c:catAx>
      <c:valAx>
        <c:axId val="2033318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33030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56EB60-1C92-402F-BEDE-BEB03167ED84}"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6378330E-7B35-4E57-89D1-32522BF3F914}">
      <dgm:prSet/>
      <dgm:spPr/>
      <dgm:t>
        <a:bodyPr/>
        <a:lstStyle/>
        <a:p>
          <a:r>
            <a:rPr lang="en-US" dirty="0"/>
            <a:t>The relative “resistance” and “recovery” capabilities of a state’s economy are quantitively measured as follows: </a:t>
          </a:r>
        </a:p>
      </dgm:t>
    </dgm:pt>
    <dgm:pt modelId="{24C0DE96-72F1-465D-A237-9862AF57A7A3}" type="parTrans" cxnId="{D9BCC79D-377F-4BEF-ABF6-2CA74BEC40E5}">
      <dgm:prSet/>
      <dgm:spPr/>
      <dgm:t>
        <a:bodyPr/>
        <a:lstStyle/>
        <a:p>
          <a:endParaRPr lang="en-US"/>
        </a:p>
      </dgm:t>
    </dgm:pt>
    <dgm:pt modelId="{5E47D221-4922-4748-B7CA-44B8BB772E3A}" type="sibTrans" cxnId="{D9BCC79D-377F-4BEF-ABF6-2CA74BEC40E5}">
      <dgm:prSet/>
      <dgm:spPr/>
      <dgm:t>
        <a:bodyPr/>
        <a:lstStyle/>
        <a:p>
          <a:endParaRPr lang="en-US"/>
        </a:p>
      </dgm:t>
    </dgm:pt>
    <dgm:pt modelId="{BD7EB6D2-002E-43C7-9F1D-6999192F7231}">
      <dgm:prSet/>
      <dgm:spPr/>
      <dgm:t>
        <a:bodyPr/>
        <a:lstStyle/>
        <a:p>
          <a:r>
            <a:rPr lang="en-US" b="1" dirty="0">
              <a:solidFill>
                <a:srgbClr val="FFFF00"/>
              </a:solidFill>
            </a:rPr>
            <a:t>Resistance</a:t>
          </a:r>
          <a:r>
            <a:rPr lang="en-US" dirty="0"/>
            <a:t>: the ratio of the decline in employment or production in that region to the associated decline in the country overall. </a:t>
          </a:r>
        </a:p>
      </dgm:t>
    </dgm:pt>
    <dgm:pt modelId="{A4DCACE1-6076-489F-B6AE-CA0701AE0209}" type="parTrans" cxnId="{AB2F845A-714F-459A-83B2-1B618211CD77}">
      <dgm:prSet/>
      <dgm:spPr/>
      <dgm:t>
        <a:bodyPr/>
        <a:lstStyle/>
        <a:p>
          <a:endParaRPr lang="en-US"/>
        </a:p>
      </dgm:t>
    </dgm:pt>
    <dgm:pt modelId="{5046AB9A-BE94-434A-803F-A7D644B9B7E9}" type="sibTrans" cxnId="{AB2F845A-714F-459A-83B2-1B618211CD77}">
      <dgm:prSet/>
      <dgm:spPr/>
      <dgm:t>
        <a:bodyPr/>
        <a:lstStyle/>
        <a:p>
          <a:endParaRPr lang="en-US"/>
        </a:p>
      </dgm:t>
    </dgm:pt>
    <dgm:pt modelId="{AE7D8466-45A6-4DB4-ADE2-D24B89DD65D1}">
      <dgm:prSet/>
      <dgm:spPr/>
      <dgm:t>
        <a:bodyPr/>
        <a:lstStyle/>
        <a:p>
          <a:r>
            <a:rPr lang="en-US" b="1" dirty="0">
              <a:solidFill>
                <a:srgbClr val="FFFF00"/>
              </a:solidFill>
            </a:rPr>
            <a:t>Recovery</a:t>
          </a:r>
          <a:r>
            <a:rPr lang="en-US" dirty="0"/>
            <a:t>: the ratio of the increase in employment or production in that region to the associated increase at the national level. </a:t>
          </a:r>
        </a:p>
      </dgm:t>
    </dgm:pt>
    <dgm:pt modelId="{5DAD3AED-EDFC-40EC-A749-CC664FFE794E}" type="parTrans" cxnId="{90122AC1-B4AB-4F36-95F7-86E2B707110E}">
      <dgm:prSet/>
      <dgm:spPr/>
      <dgm:t>
        <a:bodyPr/>
        <a:lstStyle/>
        <a:p>
          <a:endParaRPr lang="en-US"/>
        </a:p>
      </dgm:t>
    </dgm:pt>
    <dgm:pt modelId="{613559EA-524B-4874-8342-58DBD9379927}" type="sibTrans" cxnId="{90122AC1-B4AB-4F36-95F7-86E2B707110E}">
      <dgm:prSet/>
      <dgm:spPr/>
      <dgm:t>
        <a:bodyPr/>
        <a:lstStyle/>
        <a:p>
          <a:endParaRPr lang="en-US"/>
        </a:p>
      </dgm:t>
    </dgm:pt>
    <dgm:pt modelId="{9A290EAE-F7BA-46E9-B8EC-0E6AA79E0B31}">
      <dgm:prSet/>
      <dgm:spPr/>
      <dgm:t>
        <a:bodyPr/>
        <a:lstStyle/>
        <a:p>
          <a:r>
            <a:rPr lang="en-US"/>
            <a:t>Note: recessionary &amp; recovery start and end dates mirror those at the national level for all regions. </a:t>
          </a:r>
        </a:p>
      </dgm:t>
    </dgm:pt>
    <dgm:pt modelId="{11A58CE9-9947-45D1-B67D-94F9AFB0D1AA}" type="parTrans" cxnId="{0E382650-0F6E-4839-8A41-8282B799A316}">
      <dgm:prSet/>
      <dgm:spPr/>
      <dgm:t>
        <a:bodyPr/>
        <a:lstStyle/>
        <a:p>
          <a:endParaRPr lang="en-US"/>
        </a:p>
      </dgm:t>
    </dgm:pt>
    <dgm:pt modelId="{AC9E3AA6-5AD5-4979-9448-0E3BE041AFCB}" type="sibTrans" cxnId="{0E382650-0F6E-4839-8A41-8282B799A316}">
      <dgm:prSet/>
      <dgm:spPr/>
      <dgm:t>
        <a:bodyPr/>
        <a:lstStyle/>
        <a:p>
          <a:endParaRPr lang="en-US"/>
        </a:p>
      </dgm:t>
    </dgm:pt>
    <dgm:pt modelId="{236FCB2B-427F-4FB8-957F-360865ED165F}" type="pres">
      <dgm:prSet presAssocID="{2056EB60-1C92-402F-BEDE-BEB03167ED84}" presName="linear" presStyleCnt="0">
        <dgm:presLayoutVars>
          <dgm:animLvl val="lvl"/>
          <dgm:resizeHandles val="exact"/>
        </dgm:presLayoutVars>
      </dgm:prSet>
      <dgm:spPr/>
    </dgm:pt>
    <dgm:pt modelId="{00037DA8-AD44-4781-B204-CFD5456B5CCF}" type="pres">
      <dgm:prSet presAssocID="{6378330E-7B35-4E57-89D1-32522BF3F914}" presName="parentText" presStyleLbl="node1" presStyleIdx="0" presStyleCnt="3">
        <dgm:presLayoutVars>
          <dgm:chMax val="0"/>
          <dgm:bulletEnabled val="1"/>
        </dgm:presLayoutVars>
      </dgm:prSet>
      <dgm:spPr/>
    </dgm:pt>
    <dgm:pt modelId="{9C990CAA-1BC6-484A-9EC3-5C69FB0C6BE1}" type="pres">
      <dgm:prSet presAssocID="{5E47D221-4922-4748-B7CA-44B8BB772E3A}" presName="spacer" presStyleCnt="0"/>
      <dgm:spPr/>
    </dgm:pt>
    <dgm:pt modelId="{810865DB-4429-456F-A413-E23F536B51CB}" type="pres">
      <dgm:prSet presAssocID="{BD7EB6D2-002E-43C7-9F1D-6999192F7231}" presName="parentText" presStyleLbl="node1" presStyleIdx="1" presStyleCnt="3">
        <dgm:presLayoutVars>
          <dgm:chMax val="0"/>
          <dgm:bulletEnabled val="1"/>
        </dgm:presLayoutVars>
      </dgm:prSet>
      <dgm:spPr/>
    </dgm:pt>
    <dgm:pt modelId="{1FD1A8DE-473B-49A5-ADA4-45F9E09A2C27}" type="pres">
      <dgm:prSet presAssocID="{5046AB9A-BE94-434A-803F-A7D644B9B7E9}" presName="spacer" presStyleCnt="0"/>
      <dgm:spPr/>
    </dgm:pt>
    <dgm:pt modelId="{C43B72A8-8BEB-4653-B46C-676DB8F1356E}" type="pres">
      <dgm:prSet presAssocID="{AE7D8466-45A6-4DB4-ADE2-D24B89DD65D1}" presName="parentText" presStyleLbl="node1" presStyleIdx="2" presStyleCnt="3">
        <dgm:presLayoutVars>
          <dgm:chMax val="0"/>
          <dgm:bulletEnabled val="1"/>
        </dgm:presLayoutVars>
      </dgm:prSet>
      <dgm:spPr/>
    </dgm:pt>
    <dgm:pt modelId="{42AB2875-9E18-4A75-ADD1-19F92FE774FA}" type="pres">
      <dgm:prSet presAssocID="{AE7D8466-45A6-4DB4-ADE2-D24B89DD65D1}" presName="childText" presStyleLbl="revTx" presStyleIdx="0" presStyleCnt="1">
        <dgm:presLayoutVars>
          <dgm:bulletEnabled val="1"/>
        </dgm:presLayoutVars>
      </dgm:prSet>
      <dgm:spPr/>
    </dgm:pt>
  </dgm:ptLst>
  <dgm:cxnLst>
    <dgm:cxn modelId="{AB91F505-F5D8-48E0-AC91-62A665D8D484}" type="presOf" srcId="{2056EB60-1C92-402F-BEDE-BEB03167ED84}" destId="{236FCB2B-427F-4FB8-957F-360865ED165F}" srcOrd="0" destOrd="0" presId="urn:microsoft.com/office/officeart/2005/8/layout/vList2"/>
    <dgm:cxn modelId="{C5F7532D-9112-4AE2-8B5A-36DA357589E1}" type="presOf" srcId="{9A290EAE-F7BA-46E9-B8EC-0E6AA79E0B31}" destId="{42AB2875-9E18-4A75-ADD1-19F92FE774FA}" srcOrd="0" destOrd="0" presId="urn:microsoft.com/office/officeart/2005/8/layout/vList2"/>
    <dgm:cxn modelId="{E61C9136-0220-4AEC-B870-03D718E0ADBF}" type="presOf" srcId="{AE7D8466-45A6-4DB4-ADE2-D24B89DD65D1}" destId="{C43B72A8-8BEB-4653-B46C-676DB8F1356E}" srcOrd="0" destOrd="0" presId="urn:microsoft.com/office/officeart/2005/8/layout/vList2"/>
    <dgm:cxn modelId="{35D55D38-EFEF-4C1A-BCD8-47E0B4498EB8}" type="presOf" srcId="{BD7EB6D2-002E-43C7-9F1D-6999192F7231}" destId="{810865DB-4429-456F-A413-E23F536B51CB}" srcOrd="0" destOrd="0" presId="urn:microsoft.com/office/officeart/2005/8/layout/vList2"/>
    <dgm:cxn modelId="{9B430D65-4EB3-45CE-BCC5-0468A927B502}" type="presOf" srcId="{6378330E-7B35-4E57-89D1-32522BF3F914}" destId="{00037DA8-AD44-4781-B204-CFD5456B5CCF}" srcOrd="0" destOrd="0" presId="urn:microsoft.com/office/officeart/2005/8/layout/vList2"/>
    <dgm:cxn modelId="{0E382650-0F6E-4839-8A41-8282B799A316}" srcId="{AE7D8466-45A6-4DB4-ADE2-D24B89DD65D1}" destId="{9A290EAE-F7BA-46E9-B8EC-0E6AA79E0B31}" srcOrd="0" destOrd="0" parTransId="{11A58CE9-9947-45D1-B67D-94F9AFB0D1AA}" sibTransId="{AC9E3AA6-5AD5-4979-9448-0E3BE041AFCB}"/>
    <dgm:cxn modelId="{AB2F845A-714F-459A-83B2-1B618211CD77}" srcId="{2056EB60-1C92-402F-BEDE-BEB03167ED84}" destId="{BD7EB6D2-002E-43C7-9F1D-6999192F7231}" srcOrd="1" destOrd="0" parTransId="{A4DCACE1-6076-489F-B6AE-CA0701AE0209}" sibTransId="{5046AB9A-BE94-434A-803F-A7D644B9B7E9}"/>
    <dgm:cxn modelId="{D9BCC79D-377F-4BEF-ABF6-2CA74BEC40E5}" srcId="{2056EB60-1C92-402F-BEDE-BEB03167ED84}" destId="{6378330E-7B35-4E57-89D1-32522BF3F914}" srcOrd="0" destOrd="0" parTransId="{24C0DE96-72F1-465D-A237-9862AF57A7A3}" sibTransId="{5E47D221-4922-4748-B7CA-44B8BB772E3A}"/>
    <dgm:cxn modelId="{90122AC1-B4AB-4F36-95F7-86E2B707110E}" srcId="{2056EB60-1C92-402F-BEDE-BEB03167ED84}" destId="{AE7D8466-45A6-4DB4-ADE2-D24B89DD65D1}" srcOrd="2" destOrd="0" parTransId="{5DAD3AED-EDFC-40EC-A749-CC664FFE794E}" sibTransId="{613559EA-524B-4874-8342-58DBD9379927}"/>
    <dgm:cxn modelId="{12B091BA-E2D6-4F05-91DC-5FA5AB1D9ABB}" type="presParOf" srcId="{236FCB2B-427F-4FB8-957F-360865ED165F}" destId="{00037DA8-AD44-4781-B204-CFD5456B5CCF}" srcOrd="0" destOrd="0" presId="urn:microsoft.com/office/officeart/2005/8/layout/vList2"/>
    <dgm:cxn modelId="{EC07317B-91F5-46C5-BD72-30465DB1CE37}" type="presParOf" srcId="{236FCB2B-427F-4FB8-957F-360865ED165F}" destId="{9C990CAA-1BC6-484A-9EC3-5C69FB0C6BE1}" srcOrd="1" destOrd="0" presId="urn:microsoft.com/office/officeart/2005/8/layout/vList2"/>
    <dgm:cxn modelId="{99DD2691-AF95-41CC-9E83-29BD20262709}" type="presParOf" srcId="{236FCB2B-427F-4FB8-957F-360865ED165F}" destId="{810865DB-4429-456F-A413-E23F536B51CB}" srcOrd="2" destOrd="0" presId="urn:microsoft.com/office/officeart/2005/8/layout/vList2"/>
    <dgm:cxn modelId="{93D5D561-D568-4698-9CA4-26F6E8AC556D}" type="presParOf" srcId="{236FCB2B-427F-4FB8-957F-360865ED165F}" destId="{1FD1A8DE-473B-49A5-ADA4-45F9E09A2C27}" srcOrd="3" destOrd="0" presId="urn:microsoft.com/office/officeart/2005/8/layout/vList2"/>
    <dgm:cxn modelId="{8991B479-D0FC-409F-BB86-383775690FF3}" type="presParOf" srcId="{236FCB2B-427F-4FB8-957F-360865ED165F}" destId="{C43B72A8-8BEB-4653-B46C-676DB8F1356E}" srcOrd="4" destOrd="0" presId="urn:microsoft.com/office/officeart/2005/8/layout/vList2"/>
    <dgm:cxn modelId="{EA51743D-01B3-423B-B3C9-3740151A2C96}" type="presParOf" srcId="{236FCB2B-427F-4FB8-957F-360865ED165F}" destId="{42AB2875-9E18-4A75-ADD1-19F92FE774F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037DA8-AD44-4781-B204-CFD5456B5CCF}">
      <dsp:nvSpPr>
        <dsp:cNvPr id="0" name=""/>
        <dsp:cNvSpPr/>
      </dsp:nvSpPr>
      <dsp:spPr>
        <a:xfrm>
          <a:off x="0" y="70485"/>
          <a:ext cx="11476383" cy="111384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The relative “resistance” and “recovery” capabilities of a state’s economy are quantitively measured as follows: </a:t>
          </a:r>
        </a:p>
      </dsp:txBody>
      <dsp:txXfrm>
        <a:off x="54373" y="124858"/>
        <a:ext cx="11367637" cy="1005094"/>
      </dsp:txXfrm>
    </dsp:sp>
    <dsp:sp modelId="{810865DB-4429-456F-A413-E23F536B51CB}">
      <dsp:nvSpPr>
        <dsp:cNvPr id="0" name=""/>
        <dsp:cNvSpPr/>
      </dsp:nvSpPr>
      <dsp:spPr>
        <a:xfrm>
          <a:off x="0" y="1264966"/>
          <a:ext cx="11476383" cy="111384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rgbClr val="FFFF00"/>
              </a:solidFill>
            </a:rPr>
            <a:t>Resistance</a:t>
          </a:r>
          <a:r>
            <a:rPr lang="en-US" sz="2800" kern="1200" dirty="0"/>
            <a:t>: the ratio of the decline in employment or production in that region to the associated decline in the country overall. </a:t>
          </a:r>
        </a:p>
      </dsp:txBody>
      <dsp:txXfrm>
        <a:off x="54373" y="1319339"/>
        <a:ext cx="11367637" cy="1005094"/>
      </dsp:txXfrm>
    </dsp:sp>
    <dsp:sp modelId="{C43B72A8-8BEB-4653-B46C-676DB8F1356E}">
      <dsp:nvSpPr>
        <dsp:cNvPr id="0" name=""/>
        <dsp:cNvSpPr/>
      </dsp:nvSpPr>
      <dsp:spPr>
        <a:xfrm>
          <a:off x="0" y="2459445"/>
          <a:ext cx="11476383" cy="111384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b="1" kern="1200" dirty="0">
              <a:solidFill>
                <a:srgbClr val="FFFF00"/>
              </a:solidFill>
            </a:rPr>
            <a:t>Recovery</a:t>
          </a:r>
          <a:r>
            <a:rPr lang="en-US" sz="2800" kern="1200" dirty="0"/>
            <a:t>: the ratio of the increase in employment or production in that region to the associated increase at the national level. </a:t>
          </a:r>
        </a:p>
      </dsp:txBody>
      <dsp:txXfrm>
        <a:off x="54373" y="2513818"/>
        <a:ext cx="11367637" cy="1005094"/>
      </dsp:txXfrm>
    </dsp:sp>
    <dsp:sp modelId="{42AB2875-9E18-4A75-ADD1-19F92FE774FA}">
      <dsp:nvSpPr>
        <dsp:cNvPr id="0" name=""/>
        <dsp:cNvSpPr/>
      </dsp:nvSpPr>
      <dsp:spPr>
        <a:xfrm>
          <a:off x="0" y="3573285"/>
          <a:ext cx="11476383" cy="695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4375" tIns="35560" rIns="199136" bIns="35560" numCol="1" spcCol="1270" anchor="t" anchorCtr="0">
          <a:noAutofit/>
        </a:bodyPr>
        <a:lstStyle/>
        <a:p>
          <a:pPr marL="228600" lvl="1" indent="-228600" algn="l" defTabSz="977900">
            <a:lnSpc>
              <a:spcPct val="90000"/>
            </a:lnSpc>
            <a:spcBef>
              <a:spcPct val="0"/>
            </a:spcBef>
            <a:spcAft>
              <a:spcPct val="20000"/>
            </a:spcAft>
            <a:buChar char="•"/>
          </a:pPr>
          <a:r>
            <a:rPr lang="en-US" sz="2200" kern="1200"/>
            <a:t>Note: recessionary &amp; recovery start and end dates mirror those at the national level for all regions. </a:t>
          </a:r>
        </a:p>
      </dsp:txBody>
      <dsp:txXfrm>
        <a:off x="0" y="3573285"/>
        <a:ext cx="11476383" cy="6955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A16EA-2483-48B6-BFE0-3F402E56A71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578EBF1-88C4-49C1-8B93-25BC4A882B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F80C467-1074-4C48-B741-0D6140CE316E}"/>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5" name="Footer Placeholder 4">
            <a:extLst>
              <a:ext uri="{FF2B5EF4-FFF2-40B4-BE49-F238E27FC236}">
                <a16:creationId xmlns:a16="http://schemas.microsoft.com/office/drawing/2014/main" id="{C0E3F551-CC6F-46F6-B7F7-26DB28DD99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B66BB4-D22C-4410-A95F-9747BC20576A}"/>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4294258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93F61-459F-4995-BFFB-0ABE633D418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B4BB88-536D-408E-ADDA-8E282620855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3F4372-5252-4294-924F-0502C0C9B6A6}"/>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5" name="Footer Placeholder 4">
            <a:extLst>
              <a:ext uri="{FF2B5EF4-FFF2-40B4-BE49-F238E27FC236}">
                <a16:creationId xmlns:a16="http://schemas.microsoft.com/office/drawing/2014/main" id="{FF13C97D-2039-49FB-AA4D-CA73CA17C1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1F0F1-613D-4CD0-9F17-16182E73D394}"/>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3265128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A58268C-6B02-4827-A44E-83E0C990F2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D3D3B9F-46F0-4FFF-A75F-F20AD6BA523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9D6FD9-6903-480F-AB26-13E194C06846}"/>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5" name="Footer Placeholder 4">
            <a:extLst>
              <a:ext uri="{FF2B5EF4-FFF2-40B4-BE49-F238E27FC236}">
                <a16:creationId xmlns:a16="http://schemas.microsoft.com/office/drawing/2014/main" id="{82BA14B6-E71A-4EAF-BAD5-B03096D37E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CCE426-DCBD-4292-AB2B-1EC2B5527545}"/>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833187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741D7-F90E-487A-AC96-9C3B6FAC48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6E2D5D-53D9-41B5-A5F9-0AFFD6314BE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B89088-AA88-46E8-AA98-21D9C20042FD}"/>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5" name="Footer Placeholder 4">
            <a:extLst>
              <a:ext uri="{FF2B5EF4-FFF2-40B4-BE49-F238E27FC236}">
                <a16:creationId xmlns:a16="http://schemas.microsoft.com/office/drawing/2014/main" id="{87B90C26-AA7F-4162-903D-4779DDDABD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22A0A0-DAA6-416C-9F3B-90AA256DF31D}"/>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239235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961A2-5B32-4D01-B6F7-57E304FE91E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04B0653-0809-48D5-AE7C-3116C3FBD2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538F2E1-A1F8-40E5-B097-D8C9C2FE9BC6}"/>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5" name="Footer Placeholder 4">
            <a:extLst>
              <a:ext uri="{FF2B5EF4-FFF2-40B4-BE49-F238E27FC236}">
                <a16:creationId xmlns:a16="http://schemas.microsoft.com/office/drawing/2014/main" id="{EB376A2B-A866-4723-9829-379F720CE4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0DA6A8-D0FA-4826-A2ED-9A8446CF5FFF}"/>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430341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1F330-BD7E-4536-8A3F-963B6796C9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5A46FA-6ECA-4412-9B0E-A77444F7671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6971051-555D-42C1-B9E9-F75F37DAAE8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0A0615E-52E6-4752-91D1-ADF998754E65}"/>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6" name="Footer Placeholder 5">
            <a:extLst>
              <a:ext uri="{FF2B5EF4-FFF2-40B4-BE49-F238E27FC236}">
                <a16:creationId xmlns:a16="http://schemas.microsoft.com/office/drawing/2014/main" id="{97030A17-3281-40FB-B88A-16D78DD166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A3BA03-6027-40BB-9B17-4E6773B1F6AA}"/>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3045075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85DB1-C3EC-4BF8-827F-D5828B4FD27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0C03C4-B783-421A-8C06-AC765C874A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DB7CB56-4790-4366-93E5-8CFA29331AA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F8B69E5-D9D0-4A82-A712-6742DE6D5E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0B1E2FD-4EC0-4850-A3A5-DDBA3203B28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3C77DF-6D19-460A-8E15-0024C92FD3CF}"/>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8" name="Footer Placeholder 7">
            <a:extLst>
              <a:ext uri="{FF2B5EF4-FFF2-40B4-BE49-F238E27FC236}">
                <a16:creationId xmlns:a16="http://schemas.microsoft.com/office/drawing/2014/main" id="{59CDDFED-FB6D-480C-8670-72C5122A3B5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3593C7-E7F0-447C-AC14-CBD08B5E86D2}"/>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1645620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F0480-2C2F-46D3-99D1-73C426C2862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2480DF-9BA9-45A3-8BCA-D844413176BD}"/>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4" name="Footer Placeholder 3">
            <a:extLst>
              <a:ext uri="{FF2B5EF4-FFF2-40B4-BE49-F238E27FC236}">
                <a16:creationId xmlns:a16="http://schemas.microsoft.com/office/drawing/2014/main" id="{BE09FF5E-09A6-478F-8E17-F065BD8FA00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75D5170-A2CE-472E-8C9F-A49E898F2EA0}"/>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818835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CF74D9-6A06-4A52-810D-3C63D5B375DE}"/>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3" name="Footer Placeholder 2">
            <a:extLst>
              <a:ext uri="{FF2B5EF4-FFF2-40B4-BE49-F238E27FC236}">
                <a16:creationId xmlns:a16="http://schemas.microsoft.com/office/drawing/2014/main" id="{B6FA34CA-DD11-4D26-8B7D-F8F8E63EB71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F6F60D9-03B0-47B3-9A41-099B7B47080C}"/>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307404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C7B03-BCB6-4A57-A970-F66F96C72C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D17D531-FC1E-4050-A49E-BD5794D7BD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9C2F20B-37E5-4099-BAA4-B096660D1C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B8FF235-D92B-4E6A-A082-5D04F3CACF7D}"/>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6" name="Footer Placeholder 5">
            <a:extLst>
              <a:ext uri="{FF2B5EF4-FFF2-40B4-BE49-F238E27FC236}">
                <a16:creationId xmlns:a16="http://schemas.microsoft.com/office/drawing/2014/main" id="{8C993A23-0276-4346-9A00-00328E9192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FB5293-5724-44F7-B1CC-C9FE89B08EBA}"/>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392913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C4AF7-1181-4FB0-984F-30B1A344E3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9D07E5-A627-4F5F-B852-E86D852107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F01D7F-CCAE-41E7-9F13-3B3BB42FCE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7C8E352-BAB1-4754-9620-CDEA3E3CD6B2}"/>
              </a:ext>
            </a:extLst>
          </p:cNvPr>
          <p:cNvSpPr>
            <a:spLocks noGrp="1"/>
          </p:cNvSpPr>
          <p:nvPr>
            <p:ph type="dt" sz="half" idx="10"/>
          </p:nvPr>
        </p:nvSpPr>
        <p:spPr/>
        <p:txBody>
          <a:bodyPr/>
          <a:lstStyle/>
          <a:p>
            <a:fld id="{50771D84-7426-41F3-87E1-637AAE60635F}" type="datetimeFigureOut">
              <a:rPr lang="en-US" smtClean="0"/>
              <a:pPr/>
              <a:t>5/28/2023</a:t>
            </a:fld>
            <a:endParaRPr lang="en-US"/>
          </a:p>
        </p:txBody>
      </p:sp>
      <p:sp>
        <p:nvSpPr>
          <p:cNvPr id="6" name="Footer Placeholder 5">
            <a:extLst>
              <a:ext uri="{FF2B5EF4-FFF2-40B4-BE49-F238E27FC236}">
                <a16:creationId xmlns:a16="http://schemas.microsoft.com/office/drawing/2014/main" id="{3618AEB6-E7CA-47E8-9E16-9AE9D6E94D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5D6B83-D186-40A1-B2F1-62844706D5BD}"/>
              </a:ext>
            </a:extLst>
          </p:cNvPr>
          <p:cNvSpPr>
            <a:spLocks noGrp="1"/>
          </p:cNvSpPr>
          <p:nvPr>
            <p:ph type="sldNum" sz="quarter" idx="12"/>
          </p:nvPr>
        </p:nvSpPr>
        <p:spPr/>
        <p:txBody>
          <a:bodyPr/>
          <a:lstStyle/>
          <a:p>
            <a:fld id="{7FAC594F-02B3-4A39-B8FD-4B2D389AEFBA}" type="slidenum">
              <a:rPr lang="en-US" smtClean="0"/>
              <a:pPr/>
              <a:t>‹#›</a:t>
            </a:fld>
            <a:endParaRPr lang="en-US"/>
          </a:p>
        </p:txBody>
      </p:sp>
    </p:spTree>
    <p:extLst>
      <p:ext uri="{BB962C8B-B14F-4D97-AF65-F5344CB8AC3E}">
        <p14:creationId xmlns:p14="http://schemas.microsoft.com/office/powerpoint/2010/main" val="551400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9AD082-F4A5-4EF5-AC8C-C80C459063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C84DEC7-115C-4E04-BFD3-A7F797C797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3EE725-FFE8-4A1E-B3D7-3FC61CF93E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771D84-7426-41F3-87E1-637AAE60635F}" type="datetimeFigureOut">
              <a:rPr lang="en-US" smtClean="0"/>
              <a:pPr/>
              <a:t>5/28/2023</a:t>
            </a:fld>
            <a:endParaRPr lang="en-US"/>
          </a:p>
        </p:txBody>
      </p:sp>
      <p:sp>
        <p:nvSpPr>
          <p:cNvPr id="5" name="Footer Placeholder 4">
            <a:extLst>
              <a:ext uri="{FF2B5EF4-FFF2-40B4-BE49-F238E27FC236}">
                <a16:creationId xmlns:a16="http://schemas.microsoft.com/office/drawing/2014/main" id="{9D8A9F00-4A86-4E01-9D14-EB33B67ED1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5401C08-8200-4529-A70D-9B832031EF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AC594F-02B3-4A39-B8FD-4B2D389AEFBA}" type="slidenum">
              <a:rPr lang="en-US" smtClean="0"/>
              <a:pPr/>
              <a:t>‹#›</a:t>
            </a:fld>
            <a:endParaRPr lang="en-US"/>
          </a:p>
        </p:txBody>
      </p:sp>
    </p:spTree>
    <p:extLst>
      <p:ext uri="{BB962C8B-B14F-4D97-AF65-F5344CB8AC3E}">
        <p14:creationId xmlns:p14="http://schemas.microsoft.com/office/powerpoint/2010/main" val="13014951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package" Target="../embeddings/Microsoft_PowerPoint_Slide.sldx"/><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philadelphiafed.org/surveys-and-data/regional-economic-analysis/state-coincident-indexes" TargetMode="External"/><Relationship Id="rId2" Type="http://schemas.openxmlformats.org/officeDocument/2006/relationships/hyperlink" Target="https://www.economist.com/leaders/2019/06/20/texafornia-dreaming"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ncbi.nlm.nih.gov/pmc/articles/PMC9076500/"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pubmed.ncbi.nlm.nih.gov/?term=Colletta%20A%5bAuthor%5d" TargetMode="External"/><Relationship Id="rId2" Type="http://schemas.openxmlformats.org/officeDocument/2006/relationships/hyperlink" Target="https://pubmed.ncbi.nlm.nih.gov/?term=Lim%20J%5bAuthor%5d"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08A5E-AB7C-4532-950D-71DE3C51C185}"/>
              </a:ext>
            </a:extLst>
          </p:cNvPr>
          <p:cNvSpPr>
            <a:spLocks noGrp="1"/>
          </p:cNvSpPr>
          <p:nvPr>
            <p:ph type="ctrTitle"/>
          </p:nvPr>
        </p:nvSpPr>
        <p:spPr>
          <a:xfrm>
            <a:off x="7347606" y="233455"/>
            <a:ext cx="4672115" cy="2889114"/>
          </a:xfrm>
        </p:spPr>
        <p:txBody>
          <a:bodyPr anchor="b">
            <a:normAutofit fontScale="90000"/>
          </a:bodyPr>
          <a:lstStyle/>
          <a:p>
            <a:pPr algn="l"/>
            <a:r>
              <a:rPr lang="en-US" sz="5400" dirty="0"/>
              <a:t>Texas’s Economy: A Study of Resiliency</a:t>
            </a:r>
          </a:p>
        </p:txBody>
      </p:sp>
      <p:sp>
        <p:nvSpPr>
          <p:cNvPr id="3" name="Subtitle 2">
            <a:extLst>
              <a:ext uri="{FF2B5EF4-FFF2-40B4-BE49-F238E27FC236}">
                <a16:creationId xmlns:a16="http://schemas.microsoft.com/office/drawing/2014/main" id="{5FD408A0-AE2A-4AAD-8278-D7DF28A96F50}"/>
              </a:ext>
            </a:extLst>
          </p:cNvPr>
          <p:cNvSpPr>
            <a:spLocks noGrp="1"/>
          </p:cNvSpPr>
          <p:nvPr>
            <p:ph type="subTitle" idx="1"/>
          </p:nvPr>
        </p:nvSpPr>
        <p:spPr>
          <a:xfrm>
            <a:off x="7464612" y="4750893"/>
            <a:ext cx="4087305" cy="1623403"/>
          </a:xfrm>
        </p:spPr>
        <p:txBody>
          <a:bodyPr anchor="t">
            <a:normAutofit lnSpcReduction="10000"/>
          </a:bodyPr>
          <a:lstStyle/>
          <a:p>
            <a:r>
              <a:rPr lang="en-US" sz="2000" dirty="0"/>
              <a:t>Texas Working Class Studies</a:t>
            </a:r>
          </a:p>
          <a:p>
            <a:r>
              <a:rPr lang="en-US" sz="2000" dirty="0"/>
              <a:t>February 2023</a:t>
            </a:r>
          </a:p>
          <a:p>
            <a:r>
              <a:rPr lang="en-US" sz="3200" dirty="0">
                <a:solidFill>
                  <a:srgbClr val="FF0000"/>
                </a:solidFill>
              </a:rPr>
              <a:t>Teddy Lishan Desta, PhD</a:t>
            </a:r>
          </a:p>
          <a:p>
            <a:pPr algn="l"/>
            <a:endParaRPr lang="en-US" sz="2000" dirty="0"/>
          </a:p>
        </p:txBody>
      </p:sp>
      <p:pic>
        <p:nvPicPr>
          <p:cNvPr id="5" name="Picture 4">
            <a:extLst>
              <a:ext uri="{FF2B5EF4-FFF2-40B4-BE49-F238E27FC236}">
                <a16:creationId xmlns:a16="http://schemas.microsoft.com/office/drawing/2014/main" id="{2C6DBD46-ABE3-17A0-B9F1-AF096F626A70}"/>
              </a:ext>
            </a:extLst>
          </p:cNvPr>
          <p:cNvPicPr>
            <a:picLocks noChangeAspect="1"/>
          </p:cNvPicPr>
          <p:nvPr/>
        </p:nvPicPr>
        <p:blipFill rotWithShape="1">
          <a:blip r:embed="rId2"/>
          <a:srcRect t="2426" r="-1" b="-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graphicFrame>
        <p:nvGraphicFramePr>
          <p:cNvPr id="4" name="Object 3">
            <a:extLst>
              <a:ext uri="{FF2B5EF4-FFF2-40B4-BE49-F238E27FC236}">
                <a16:creationId xmlns:a16="http://schemas.microsoft.com/office/drawing/2014/main" id="{5CFA1782-5DF9-3733-B549-E6A0AE8133CE}"/>
              </a:ext>
            </a:extLst>
          </p:cNvPr>
          <p:cNvGraphicFramePr>
            <a:graphicFrameLocks noChangeAspect="1"/>
          </p:cNvGraphicFramePr>
          <p:nvPr/>
        </p:nvGraphicFramePr>
        <p:xfrm>
          <a:off x="0" y="1"/>
          <a:ext cx="7305056" cy="6857990"/>
        </p:xfrm>
        <a:graphic>
          <a:graphicData uri="http://schemas.openxmlformats.org/presentationml/2006/ole">
            <mc:AlternateContent xmlns:mc="http://schemas.openxmlformats.org/markup-compatibility/2006">
              <mc:Choice xmlns:v="urn:schemas-microsoft-com:vml" Requires="v">
                <p:oleObj name="Slide" r:id="rId3" imgW="6095217" imgH="3428148" progId="PowerPoint.Slide.12">
                  <p:embed/>
                </p:oleObj>
              </mc:Choice>
              <mc:Fallback>
                <p:oleObj name="Slide" r:id="rId3" imgW="6095217" imgH="3428148" progId="PowerPoint.Slide.12">
                  <p:embed/>
                  <p:pic>
                    <p:nvPicPr>
                      <p:cNvPr id="4" name="Object 3">
                        <a:extLst>
                          <a:ext uri="{FF2B5EF4-FFF2-40B4-BE49-F238E27FC236}">
                            <a16:creationId xmlns:a16="http://schemas.microsoft.com/office/drawing/2014/main" id="{5CFA1782-5DF9-3733-B549-E6A0AE8133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
                        <a:ext cx="7305056" cy="68579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85100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gnifying glass showing decling performance">
            <a:extLst>
              <a:ext uri="{FF2B5EF4-FFF2-40B4-BE49-F238E27FC236}">
                <a16:creationId xmlns:a16="http://schemas.microsoft.com/office/drawing/2014/main" id="{E82816E9-9EFC-4551-9477-173EE1D2D92D}"/>
              </a:ext>
            </a:extLst>
          </p:cNvPr>
          <p:cNvPicPr>
            <a:picLocks noChangeAspect="1"/>
          </p:cNvPicPr>
          <p:nvPr/>
        </p:nvPicPr>
        <p:blipFill rotWithShape="1">
          <a:blip r:embed="rId2">
            <a:alphaModFix amt="55000"/>
          </a:blip>
          <a:srcRect t="7865" b="7865"/>
          <a:stretch/>
        </p:blipFill>
        <p:spPr>
          <a:xfrm>
            <a:off x="20" y="-9107"/>
            <a:ext cx="12191980" cy="6858000"/>
          </a:xfrm>
          <a:prstGeom prst="rect">
            <a:avLst/>
          </a:prstGeom>
        </p:spPr>
      </p:pic>
      <p:sp>
        <p:nvSpPr>
          <p:cNvPr id="2" name="Title 1">
            <a:extLst>
              <a:ext uri="{FF2B5EF4-FFF2-40B4-BE49-F238E27FC236}">
                <a16:creationId xmlns:a16="http://schemas.microsoft.com/office/drawing/2014/main" id="{5C063B10-2785-B8A5-13D2-B25E78E9AA4B}"/>
              </a:ext>
            </a:extLst>
          </p:cNvPr>
          <p:cNvSpPr>
            <a:spLocks noGrp="1"/>
          </p:cNvSpPr>
          <p:nvPr>
            <p:ph type="title"/>
          </p:nvPr>
        </p:nvSpPr>
        <p:spPr>
          <a:xfrm>
            <a:off x="686834" y="591344"/>
            <a:ext cx="3200400" cy="5585619"/>
          </a:xfrm>
        </p:spPr>
        <p:txBody>
          <a:bodyPr>
            <a:normAutofit/>
          </a:bodyPr>
          <a:lstStyle/>
          <a:p>
            <a:r>
              <a:rPr lang="en-US" dirty="0">
                <a:solidFill>
                  <a:srgbClr val="FF0000"/>
                </a:solidFill>
              </a:rPr>
              <a:t>Background to the Study</a:t>
            </a:r>
          </a:p>
        </p:txBody>
      </p:sp>
      <p:sp>
        <p:nvSpPr>
          <p:cNvPr id="3" name="Content Placeholder 2">
            <a:extLst>
              <a:ext uri="{FF2B5EF4-FFF2-40B4-BE49-F238E27FC236}">
                <a16:creationId xmlns:a16="http://schemas.microsoft.com/office/drawing/2014/main" id="{90E2E1C9-20E1-E44A-C853-508142FE3CF5}"/>
              </a:ext>
            </a:extLst>
          </p:cNvPr>
          <p:cNvSpPr>
            <a:spLocks noGrp="1"/>
          </p:cNvSpPr>
          <p:nvPr>
            <p:ph idx="1"/>
          </p:nvPr>
        </p:nvSpPr>
        <p:spPr>
          <a:xfrm>
            <a:off x="3887234" y="319088"/>
            <a:ext cx="8304766" cy="5857875"/>
          </a:xfrm>
        </p:spPr>
        <p:txBody>
          <a:bodyPr anchor="ctr">
            <a:normAutofit/>
          </a:bodyPr>
          <a:lstStyle/>
          <a:p>
            <a:endParaRPr lang="en-US" dirty="0">
              <a:solidFill>
                <a:srgbClr val="FFFFFF"/>
              </a:solidFill>
            </a:endParaRPr>
          </a:p>
          <a:p>
            <a:r>
              <a:rPr lang="en-US" dirty="0"/>
              <a:t>Within the reported USA national averages of economic resiliency are hidden regional and state-level differences. </a:t>
            </a:r>
          </a:p>
          <a:p>
            <a:pPr marL="0" lvl="0" indent="0">
              <a:buNone/>
            </a:pPr>
            <a:r>
              <a:rPr lang="en-US" dirty="0">
                <a:latin typeface="Times New Roman"/>
                <a:cs typeface="Times New Roman"/>
              </a:rPr>
              <a:t>This study asks:</a:t>
            </a:r>
          </a:p>
          <a:p>
            <a:pPr lvl="0"/>
            <a:r>
              <a:rPr lang="en-US" dirty="0">
                <a:latin typeface="Times New Roman"/>
                <a:cs typeface="Times New Roman"/>
              </a:rPr>
              <a:t>How does the Texas economy compare to the national average in its resilience:</a:t>
            </a:r>
          </a:p>
          <a:p>
            <a:pPr marL="0" lvl="0" indent="0">
              <a:buNone/>
            </a:pPr>
            <a:r>
              <a:rPr lang="en-US" dirty="0">
                <a:latin typeface="Times New Roman"/>
                <a:cs typeface="Times New Roman"/>
              </a:rPr>
              <a:t>	(a). resistance to recession, and </a:t>
            </a:r>
          </a:p>
          <a:p>
            <a:pPr marL="0" lvl="0" indent="0">
              <a:buNone/>
            </a:pPr>
            <a:r>
              <a:rPr lang="en-US" dirty="0">
                <a:latin typeface="Times New Roman"/>
                <a:cs typeface="Times New Roman"/>
              </a:rPr>
              <a:t>	(b). recovery from recession? </a:t>
            </a:r>
          </a:p>
          <a:p>
            <a:r>
              <a:rPr lang="en-US" dirty="0">
                <a:latin typeface="Times New Roman"/>
                <a:cs typeface="Times New Roman"/>
              </a:rPr>
              <a:t>At the state-level, what factors determine the depth, duration, and recovery of recession?</a:t>
            </a:r>
            <a:endParaRPr lang="en-US" dirty="0"/>
          </a:p>
          <a:p>
            <a:pPr marL="0" lvl="0" indent="0">
              <a:buNone/>
            </a:pPr>
            <a:endParaRPr lang="en-US" dirty="0">
              <a:solidFill>
                <a:srgbClr val="FFFFFF"/>
              </a:solidFill>
            </a:endParaRPr>
          </a:p>
          <a:p>
            <a:endParaRPr lang="en-US" dirty="0">
              <a:solidFill>
                <a:srgbClr val="FFFFFF"/>
              </a:solidFill>
            </a:endParaRPr>
          </a:p>
          <a:p>
            <a:endParaRPr lang="en-US" dirty="0">
              <a:solidFill>
                <a:srgbClr val="FFFFFF"/>
              </a:solidFill>
            </a:endParaRPr>
          </a:p>
        </p:txBody>
      </p:sp>
    </p:spTree>
    <p:extLst>
      <p:ext uri="{BB962C8B-B14F-4D97-AF65-F5344CB8AC3E}">
        <p14:creationId xmlns:p14="http://schemas.microsoft.com/office/powerpoint/2010/main" val="4020208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944E337-3E5D-4A1F-A5A1-2057F25B8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DA50D69-7CF7-4844-B844-A2B821C77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854"/>
            <a:ext cx="12192000" cy="6865854"/>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621711-95C1-32A6-262F-37E8C8E2F122}"/>
              </a:ext>
            </a:extLst>
          </p:cNvPr>
          <p:cNvSpPr>
            <a:spLocks noGrp="1"/>
          </p:cNvSpPr>
          <p:nvPr>
            <p:ph type="title"/>
          </p:nvPr>
        </p:nvSpPr>
        <p:spPr>
          <a:xfrm>
            <a:off x="4386471" y="324678"/>
            <a:ext cx="6781800" cy="763230"/>
          </a:xfrm>
        </p:spPr>
        <p:txBody>
          <a:bodyPr>
            <a:normAutofit/>
          </a:bodyPr>
          <a:lstStyle/>
          <a:p>
            <a:r>
              <a:rPr lang="en-US" dirty="0"/>
              <a:t>Analysis: Methodology </a:t>
            </a:r>
          </a:p>
        </p:txBody>
      </p:sp>
      <p:pic>
        <p:nvPicPr>
          <p:cNvPr id="5" name="Picture 4" descr="Graph on document with pen">
            <a:extLst>
              <a:ext uri="{FF2B5EF4-FFF2-40B4-BE49-F238E27FC236}">
                <a16:creationId xmlns:a16="http://schemas.microsoft.com/office/drawing/2014/main" id="{3ADFEF6A-D4BB-C88D-881E-2049C8DFDF69}"/>
              </a:ext>
            </a:extLst>
          </p:cNvPr>
          <p:cNvPicPr>
            <a:picLocks noChangeAspect="1"/>
          </p:cNvPicPr>
          <p:nvPr/>
        </p:nvPicPr>
        <p:blipFill rotWithShape="1">
          <a:blip r:embed="rId2"/>
          <a:srcRect l="38588" r="24866" b="-1"/>
          <a:stretch/>
        </p:blipFill>
        <p:spPr>
          <a:xfrm>
            <a:off x="20" y="10"/>
            <a:ext cx="3754739" cy="6857990"/>
          </a:xfrm>
          <a:custGeom>
            <a:avLst/>
            <a:gdLst/>
            <a:ahLst/>
            <a:cxnLst/>
            <a:rect l="l" t="t" r="r" b="b"/>
            <a:pathLst>
              <a:path w="3754759" h="6858000">
                <a:moveTo>
                  <a:pt x="0" y="0"/>
                </a:moveTo>
                <a:lnTo>
                  <a:pt x="3405358" y="0"/>
                </a:lnTo>
                <a:lnTo>
                  <a:pt x="3406298" y="5103"/>
                </a:lnTo>
                <a:cubicBezTo>
                  <a:pt x="3408705" y="9272"/>
                  <a:pt x="3410993" y="13534"/>
                  <a:pt x="3408744" y="22806"/>
                </a:cubicBezTo>
                <a:cubicBezTo>
                  <a:pt x="3398212" y="18869"/>
                  <a:pt x="3412504" y="58782"/>
                  <a:pt x="3403554" y="60481"/>
                </a:cubicBezTo>
                <a:cubicBezTo>
                  <a:pt x="3417198" y="75379"/>
                  <a:pt x="3401704" y="83956"/>
                  <a:pt x="3406685" y="104437"/>
                </a:cubicBezTo>
                <a:cubicBezTo>
                  <a:pt x="3412035" y="113935"/>
                  <a:pt x="3413215" y="120918"/>
                  <a:pt x="3408439" y="130745"/>
                </a:cubicBezTo>
                <a:cubicBezTo>
                  <a:pt x="3434362" y="174436"/>
                  <a:pt x="3410826" y="157826"/>
                  <a:pt x="3422002" y="199353"/>
                </a:cubicBezTo>
                <a:cubicBezTo>
                  <a:pt x="3433366" y="235046"/>
                  <a:pt x="3441595" y="275734"/>
                  <a:pt x="3466217" y="309590"/>
                </a:cubicBezTo>
                <a:cubicBezTo>
                  <a:pt x="3473022" y="315692"/>
                  <a:pt x="3476249" y="331335"/>
                  <a:pt x="3473425" y="344525"/>
                </a:cubicBezTo>
                <a:cubicBezTo>
                  <a:pt x="3472938" y="346792"/>
                  <a:pt x="3472286" y="348904"/>
                  <a:pt x="3471491" y="350788"/>
                </a:cubicBezTo>
                <a:cubicBezTo>
                  <a:pt x="3476473" y="380853"/>
                  <a:pt x="3497528" y="490678"/>
                  <a:pt x="3503314" y="524915"/>
                </a:cubicBezTo>
                <a:cubicBezTo>
                  <a:pt x="3495110" y="528110"/>
                  <a:pt x="3511009" y="544789"/>
                  <a:pt x="3506208" y="556205"/>
                </a:cubicBezTo>
                <a:cubicBezTo>
                  <a:pt x="3501906" y="564424"/>
                  <a:pt x="3505727" y="571402"/>
                  <a:pt x="3506503" y="579730"/>
                </a:cubicBezTo>
                <a:cubicBezTo>
                  <a:pt x="3503352" y="590904"/>
                  <a:pt x="3511763" y="626437"/>
                  <a:pt x="3516997" y="635552"/>
                </a:cubicBezTo>
                <a:cubicBezTo>
                  <a:pt x="3534688" y="657082"/>
                  <a:pt x="3524838" y="708447"/>
                  <a:pt x="3538464" y="726388"/>
                </a:cubicBezTo>
                <a:cubicBezTo>
                  <a:pt x="3540659" y="733032"/>
                  <a:pt x="3541735" y="739585"/>
                  <a:pt x="3542115" y="746049"/>
                </a:cubicBezTo>
                <a:lnTo>
                  <a:pt x="3541598" y="764218"/>
                </a:lnTo>
                <a:lnTo>
                  <a:pt x="3538294" y="769538"/>
                </a:lnTo>
                <a:lnTo>
                  <a:pt x="3539714" y="780556"/>
                </a:lnTo>
                <a:lnTo>
                  <a:pt x="3539328" y="783752"/>
                </a:lnTo>
                <a:cubicBezTo>
                  <a:pt x="3538575" y="789859"/>
                  <a:pt x="3537953" y="795880"/>
                  <a:pt x="3537882" y="801812"/>
                </a:cubicBezTo>
                <a:cubicBezTo>
                  <a:pt x="3555332" y="793164"/>
                  <a:pt x="3540143" y="850853"/>
                  <a:pt x="3553763" y="833773"/>
                </a:cubicBezTo>
                <a:cubicBezTo>
                  <a:pt x="3556400" y="864868"/>
                  <a:pt x="3568671" y="840452"/>
                  <a:pt x="3557696" y="878520"/>
                </a:cubicBezTo>
                <a:cubicBezTo>
                  <a:pt x="3574636" y="926170"/>
                  <a:pt x="3572932" y="1002669"/>
                  <a:pt x="3596902" y="1039468"/>
                </a:cubicBezTo>
                <a:cubicBezTo>
                  <a:pt x="3588227" y="1035176"/>
                  <a:pt x="3582669" y="1055878"/>
                  <a:pt x="3587550" y="1069793"/>
                </a:cubicBezTo>
                <a:cubicBezTo>
                  <a:pt x="3553603" y="1054905"/>
                  <a:pt x="3620138" y="1124159"/>
                  <a:pt x="3598129" y="1137690"/>
                </a:cubicBezTo>
                <a:cubicBezTo>
                  <a:pt x="3619154" y="1137277"/>
                  <a:pt x="3657845" y="1198819"/>
                  <a:pt x="3642072" y="1229443"/>
                </a:cubicBezTo>
                <a:cubicBezTo>
                  <a:pt x="3648492" y="1274612"/>
                  <a:pt x="3667414" y="1305895"/>
                  <a:pt x="3662799" y="1353804"/>
                </a:cubicBezTo>
                <a:cubicBezTo>
                  <a:pt x="3665680" y="1355144"/>
                  <a:pt x="3668149" y="1357448"/>
                  <a:pt x="3670319" y="1360420"/>
                </a:cubicBezTo>
                <a:lnTo>
                  <a:pt x="3675717" y="1370453"/>
                </a:lnTo>
                <a:lnTo>
                  <a:pt x="3675458" y="1372456"/>
                </a:lnTo>
                <a:cubicBezTo>
                  <a:pt x="3675775" y="1380261"/>
                  <a:pt x="3677154" y="1384198"/>
                  <a:pt x="3678998" y="1386422"/>
                </a:cubicBezTo>
                <a:lnTo>
                  <a:pt x="3681613" y="1387932"/>
                </a:lnTo>
                <a:lnTo>
                  <a:pt x="3684619" y="1397028"/>
                </a:lnTo>
                <a:lnTo>
                  <a:pt x="3692094" y="1413643"/>
                </a:lnTo>
                <a:lnTo>
                  <a:pt x="3692036" y="1417975"/>
                </a:lnTo>
                <a:lnTo>
                  <a:pt x="3701043" y="1444940"/>
                </a:lnTo>
                <a:lnTo>
                  <a:pt x="3700474" y="1445893"/>
                </a:lnTo>
                <a:cubicBezTo>
                  <a:pt x="3699407" y="1448641"/>
                  <a:pt x="3699006" y="1451835"/>
                  <a:pt x="3699990" y="1456030"/>
                </a:cubicBezTo>
                <a:cubicBezTo>
                  <a:pt x="3688343" y="1458099"/>
                  <a:pt x="3696713" y="1461887"/>
                  <a:pt x="3700642" y="1474079"/>
                </a:cubicBezTo>
                <a:cubicBezTo>
                  <a:pt x="3683431" y="1480016"/>
                  <a:pt x="3700716" y="1509516"/>
                  <a:pt x="3693587" y="1522890"/>
                </a:cubicBezTo>
                <a:cubicBezTo>
                  <a:pt x="3696861" y="1531716"/>
                  <a:pt x="3700010" y="1541157"/>
                  <a:pt x="3702900" y="1551068"/>
                </a:cubicBezTo>
                <a:lnTo>
                  <a:pt x="3708038" y="1631578"/>
                </a:lnTo>
                <a:lnTo>
                  <a:pt x="3698097" y="1716642"/>
                </a:lnTo>
                <a:cubicBezTo>
                  <a:pt x="3699314" y="1747867"/>
                  <a:pt x="3695412" y="1775147"/>
                  <a:pt x="3700384" y="1801382"/>
                </a:cubicBezTo>
                <a:cubicBezTo>
                  <a:pt x="3696845" y="1812311"/>
                  <a:pt x="3695699" y="1822504"/>
                  <a:pt x="3702257" y="1832013"/>
                </a:cubicBezTo>
                <a:cubicBezTo>
                  <a:pt x="3701651" y="1861238"/>
                  <a:pt x="3693313" y="1868713"/>
                  <a:pt x="3700986" y="1886838"/>
                </a:cubicBezTo>
                <a:cubicBezTo>
                  <a:pt x="3687741" y="1903887"/>
                  <a:pt x="3693148" y="1904594"/>
                  <a:pt x="3697545" y="1912087"/>
                </a:cubicBezTo>
                <a:lnTo>
                  <a:pt x="3697885" y="1913171"/>
                </a:lnTo>
                <a:lnTo>
                  <a:pt x="3695987" y="1915505"/>
                </a:lnTo>
                <a:lnTo>
                  <a:pt x="3695284" y="1920179"/>
                </a:lnTo>
                <a:lnTo>
                  <a:pt x="3696499" y="1932787"/>
                </a:lnTo>
                <a:lnTo>
                  <a:pt x="3697473" y="1937503"/>
                </a:lnTo>
                <a:cubicBezTo>
                  <a:pt x="3697953" y="1940760"/>
                  <a:pt x="3698023" y="1942937"/>
                  <a:pt x="3697799" y="1944457"/>
                </a:cubicBezTo>
                <a:lnTo>
                  <a:pt x="3697642" y="1944638"/>
                </a:lnTo>
                <a:lnTo>
                  <a:pt x="3698268" y="1951136"/>
                </a:lnTo>
                <a:cubicBezTo>
                  <a:pt x="3699704" y="1962083"/>
                  <a:pt x="3701457" y="1972719"/>
                  <a:pt x="3703418" y="1982828"/>
                </a:cubicBezTo>
                <a:cubicBezTo>
                  <a:pt x="3694620" y="1991887"/>
                  <a:pt x="3707345" y="2028973"/>
                  <a:pt x="3689767" y="2025705"/>
                </a:cubicBezTo>
                <a:cubicBezTo>
                  <a:pt x="3691896" y="2039367"/>
                  <a:pt x="3699517" y="2047321"/>
                  <a:pt x="3687894" y="2043252"/>
                </a:cubicBezTo>
                <a:cubicBezTo>
                  <a:pt x="3688268" y="2047766"/>
                  <a:pt x="3687435" y="2050599"/>
                  <a:pt x="3686015" y="2052668"/>
                </a:cubicBezTo>
                <a:lnTo>
                  <a:pt x="3685329" y="2053280"/>
                </a:lnTo>
                <a:lnTo>
                  <a:pt x="3690348" y="2083660"/>
                </a:lnTo>
                <a:lnTo>
                  <a:pt x="3689688" y="2087758"/>
                </a:lnTo>
                <a:lnTo>
                  <a:pt x="3694656" y="2107476"/>
                </a:lnTo>
                <a:lnTo>
                  <a:pt x="3696317" y="2117709"/>
                </a:lnTo>
                <a:lnTo>
                  <a:pt x="3698652" y="2120508"/>
                </a:lnTo>
                <a:cubicBezTo>
                  <a:pt x="3700138" y="2123582"/>
                  <a:pt x="3700933" y="2128051"/>
                  <a:pt x="3700157" y="2135655"/>
                </a:cubicBezTo>
                <a:lnTo>
                  <a:pt x="3699626" y="2137431"/>
                </a:lnTo>
                <a:lnTo>
                  <a:pt x="3703486" y="2149795"/>
                </a:lnTo>
                <a:cubicBezTo>
                  <a:pt x="3705184" y="2153754"/>
                  <a:pt x="3707268" y="2157232"/>
                  <a:pt x="3709885" y="2160002"/>
                </a:cubicBezTo>
                <a:cubicBezTo>
                  <a:pt x="3698737" y="2203287"/>
                  <a:pt x="3712805" y="2242927"/>
                  <a:pt x="3712777" y="2289319"/>
                </a:cubicBezTo>
                <a:cubicBezTo>
                  <a:pt x="3693169" y="2310331"/>
                  <a:pt x="3722276" y="2389074"/>
                  <a:pt x="3742794" y="2399589"/>
                </a:cubicBezTo>
                <a:cubicBezTo>
                  <a:pt x="3725319" y="2400703"/>
                  <a:pt x="3751962" y="2457534"/>
                  <a:pt x="3753311" y="2472464"/>
                </a:cubicBezTo>
                <a:cubicBezTo>
                  <a:pt x="3753760" y="2477441"/>
                  <a:pt x="3751399" y="2477762"/>
                  <a:pt x="3743656" y="2469811"/>
                </a:cubicBezTo>
                <a:cubicBezTo>
                  <a:pt x="3746474" y="2485608"/>
                  <a:pt x="3738186" y="2502460"/>
                  <a:pt x="3730339" y="2493869"/>
                </a:cubicBezTo>
                <a:cubicBezTo>
                  <a:pt x="3748556" y="2541387"/>
                  <a:pt x="3736267" y="2613433"/>
                  <a:pt x="3746134" y="2667651"/>
                </a:cubicBezTo>
                <a:cubicBezTo>
                  <a:pt x="3730160" y="2698252"/>
                  <a:pt x="3745496" y="2681337"/>
                  <a:pt x="3743743" y="2712354"/>
                </a:cubicBezTo>
                <a:cubicBezTo>
                  <a:pt x="3759373" y="2703131"/>
                  <a:pt x="3736572" y="2750256"/>
                  <a:pt x="3754759" y="2751060"/>
                </a:cubicBezTo>
                <a:cubicBezTo>
                  <a:pt x="3753864" y="2756679"/>
                  <a:pt x="3752424" y="2762098"/>
                  <a:pt x="3750841" y="2767527"/>
                </a:cubicBezTo>
                <a:lnTo>
                  <a:pt x="3750021" y="2770377"/>
                </a:lnTo>
                <a:lnTo>
                  <a:pt x="3749874" y="2781617"/>
                </a:lnTo>
                <a:lnTo>
                  <a:pt x="3745916" y="2784975"/>
                </a:lnTo>
                <a:lnTo>
                  <a:pt x="3742888" y="2802030"/>
                </a:lnTo>
                <a:cubicBezTo>
                  <a:pt x="3742360" y="2808388"/>
                  <a:pt x="3742498" y="2815196"/>
                  <a:pt x="3743710" y="2822667"/>
                </a:cubicBezTo>
                <a:cubicBezTo>
                  <a:pt x="3751787" y="2840797"/>
                  <a:pt x="3744398" y="2870002"/>
                  <a:pt x="3746201" y="2896003"/>
                </a:cubicBezTo>
                <a:lnTo>
                  <a:pt x="3749006" y="2907846"/>
                </a:lnTo>
                <a:lnTo>
                  <a:pt x="3747206" y="2947037"/>
                </a:lnTo>
                <a:cubicBezTo>
                  <a:pt x="3747030" y="2958176"/>
                  <a:pt x="3747214" y="2969719"/>
                  <a:pt x="3748070" y="2981841"/>
                </a:cubicBezTo>
                <a:lnTo>
                  <a:pt x="3750937" y="3004278"/>
                </a:lnTo>
                <a:lnTo>
                  <a:pt x="3749761" y="3010254"/>
                </a:lnTo>
                <a:cubicBezTo>
                  <a:pt x="3750425" y="3020530"/>
                  <a:pt x="3756245" y="3033889"/>
                  <a:pt x="3749923" y="3032983"/>
                </a:cubicBezTo>
                <a:lnTo>
                  <a:pt x="3752658" y="3044429"/>
                </a:lnTo>
                <a:lnTo>
                  <a:pt x="3748217" y="3056076"/>
                </a:lnTo>
                <a:cubicBezTo>
                  <a:pt x="3747117" y="3057381"/>
                  <a:pt x="3745928" y="3058381"/>
                  <a:pt x="3744691" y="3059042"/>
                </a:cubicBezTo>
                <a:lnTo>
                  <a:pt x="3747123" y="3075102"/>
                </a:lnTo>
                <a:lnTo>
                  <a:pt x="3744190" y="3088509"/>
                </a:lnTo>
                <a:lnTo>
                  <a:pt x="3747093" y="3099930"/>
                </a:lnTo>
                <a:lnTo>
                  <a:pt x="3746799" y="3104743"/>
                </a:lnTo>
                <a:lnTo>
                  <a:pt x="3745610" y="3116729"/>
                </a:lnTo>
                <a:cubicBezTo>
                  <a:pt x="3744666" y="3122891"/>
                  <a:pt x="3743503" y="3129792"/>
                  <a:pt x="3742676" y="3137453"/>
                </a:cubicBezTo>
                <a:lnTo>
                  <a:pt x="3742441" y="3143884"/>
                </a:lnTo>
                <a:lnTo>
                  <a:pt x="3737104" y="3158122"/>
                </a:lnTo>
                <a:cubicBezTo>
                  <a:pt x="3733050" y="3168490"/>
                  <a:pt x="3730374" y="3176626"/>
                  <a:pt x="3733275" y="3185367"/>
                </a:cubicBezTo>
                <a:cubicBezTo>
                  <a:pt x="3728135" y="3200760"/>
                  <a:pt x="3712176" y="3212117"/>
                  <a:pt x="3717639" y="3233769"/>
                </a:cubicBezTo>
                <a:cubicBezTo>
                  <a:pt x="3709851" y="3227497"/>
                  <a:pt x="3717920" y="3258095"/>
                  <a:pt x="3710433" y="3262123"/>
                </a:cubicBezTo>
                <a:cubicBezTo>
                  <a:pt x="3704342" y="3264110"/>
                  <a:pt x="3705370" y="3273856"/>
                  <a:pt x="3703458" y="3281408"/>
                </a:cubicBezTo>
                <a:cubicBezTo>
                  <a:pt x="3697412" y="3287020"/>
                  <a:pt x="3693483" y="3324746"/>
                  <a:pt x="3695027" y="3337739"/>
                </a:cubicBezTo>
                <a:cubicBezTo>
                  <a:pt x="3703095" y="3374177"/>
                  <a:pt x="3679154" y="3404974"/>
                  <a:pt x="3684951" y="3434139"/>
                </a:cubicBezTo>
                <a:cubicBezTo>
                  <a:pt x="3684732" y="3441861"/>
                  <a:pt x="3683615" y="3448308"/>
                  <a:pt x="3681946" y="3453928"/>
                </a:cubicBezTo>
                <a:lnTo>
                  <a:pt x="3675939" y="3468021"/>
                </a:lnTo>
                <a:cubicBezTo>
                  <a:pt x="3674480" y="3468264"/>
                  <a:pt x="3673022" y="3468506"/>
                  <a:pt x="3671563" y="3468748"/>
                </a:cubicBezTo>
                <a:lnTo>
                  <a:pt x="3669360" y="3479164"/>
                </a:lnTo>
                <a:lnTo>
                  <a:pt x="3668060" y="3481325"/>
                </a:lnTo>
                <a:cubicBezTo>
                  <a:pt x="3665560" y="3485437"/>
                  <a:pt x="3663197" y="3489622"/>
                  <a:pt x="3661315" y="3494328"/>
                </a:cubicBezTo>
                <a:cubicBezTo>
                  <a:pt x="3678446" y="3506175"/>
                  <a:pt x="3648136" y="3536311"/>
                  <a:pt x="3664679" y="3537226"/>
                </a:cubicBezTo>
                <a:cubicBezTo>
                  <a:pt x="3657322" y="3565147"/>
                  <a:pt x="3674997" y="3558694"/>
                  <a:pt x="3654205" y="3577551"/>
                </a:cubicBezTo>
                <a:cubicBezTo>
                  <a:pt x="3653633" y="3634248"/>
                  <a:pt x="3628736" y="3694092"/>
                  <a:pt x="3637325" y="3749618"/>
                </a:cubicBezTo>
                <a:cubicBezTo>
                  <a:pt x="3631446" y="3736800"/>
                  <a:pt x="3620480" y="3747498"/>
                  <a:pt x="3620258" y="3763981"/>
                </a:cubicBezTo>
                <a:cubicBezTo>
                  <a:pt x="3596667" y="3715365"/>
                  <a:pt x="3630603" y="3842969"/>
                  <a:pt x="3608193" y="3830141"/>
                </a:cubicBezTo>
                <a:cubicBezTo>
                  <a:pt x="3625759" y="3852486"/>
                  <a:pt x="3638965" y="3943841"/>
                  <a:pt x="3616479" y="3951521"/>
                </a:cubicBezTo>
                <a:cubicBezTo>
                  <a:pt x="3607940" y="3994867"/>
                  <a:pt x="3614033" y="4040502"/>
                  <a:pt x="3595498" y="4074157"/>
                </a:cubicBezTo>
                <a:cubicBezTo>
                  <a:pt x="3597477" y="4078342"/>
                  <a:pt x="3598819" y="4082864"/>
                  <a:pt x="3599706" y="4087599"/>
                </a:cubicBezTo>
                <a:lnTo>
                  <a:pt x="3601103" y="4101515"/>
                </a:lnTo>
                <a:lnTo>
                  <a:pt x="3600274" y="4102849"/>
                </a:lnTo>
                <a:cubicBezTo>
                  <a:pt x="3598143" y="4109482"/>
                  <a:pt x="3598077" y="4114144"/>
                  <a:pt x="3598925" y="4117926"/>
                </a:cubicBezTo>
                <a:lnTo>
                  <a:pt x="3600630" y="4121966"/>
                </a:lnTo>
                <a:lnTo>
                  <a:pt x="3600331" y="4132543"/>
                </a:lnTo>
                <a:lnTo>
                  <a:pt x="3601432" y="4154003"/>
                </a:lnTo>
                <a:lnTo>
                  <a:pt x="3600054" y="4157433"/>
                </a:lnTo>
                <a:lnTo>
                  <a:pt x="3599248" y="4188888"/>
                </a:lnTo>
                <a:cubicBezTo>
                  <a:pt x="3598993" y="4188940"/>
                  <a:pt x="3598738" y="4188992"/>
                  <a:pt x="3598484" y="4189044"/>
                </a:cubicBezTo>
                <a:cubicBezTo>
                  <a:pt x="3596754" y="4190111"/>
                  <a:pt x="3595443" y="4192250"/>
                  <a:pt x="3594971" y="4196698"/>
                </a:cubicBezTo>
                <a:cubicBezTo>
                  <a:pt x="3584674" y="4185805"/>
                  <a:pt x="3590455" y="4197885"/>
                  <a:pt x="3589971" y="4211958"/>
                </a:cubicBezTo>
                <a:cubicBezTo>
                  <a:pt x="3573870" y="4198179"/>
                  <a:pt x="3579156" y="4240607"/>
                  <a:pt x="3569135" y="4243705"/>
                </a:cubicBezTo>
                <a:cubicBezTo>
                  <a:pt x="3569142" y="4254351"/>
                  <a:pt x="3568856" y="4265362"/>
                  <a:pt x="3568210" y="4276468"/>
                </a:cubicBezTo>
                <a:lnTo>
                  <a:pt x="3567613" y="4282925"/>
                </a:lnTo>
                <a:cubicBezTo>
                  <a:pt x="3567553" y="4282949"/>
                  <a:pt x="3567492" y="4282974"/>
                  <a:pt x="3567432" y="4282999"/>
                </a:cubicBezTo>
                <a:cubicBezTo>
                  <a:pt x="3566940" y="4284280"/>
                  <a:pt x="3566607" y="4286359"/>
                  <a:pt x="3566464" y="4289697"/>
                </a:cubicBezTo>
                <a:lnTo>
                  <a:pt x="3566526" y="4294698"/>
                </a:lnTo>
                <a:lnTo>
                  <a:pt x="3565367" y="4307225"/>
                </a:lnTo>
                <a:lnTo>
                  <a:pt x="3563841" y="4311164"/>
                </a:lnTo>
                <a:lnTo>
                  <a:pt x="3561610" y="4312189"/>
                </a:lnTo>
                <a:lnTo>
                  <a:pt x="3561734" y="4313408"/>
                </a:lnTo>
                <a:cubicBezTo>
                  <a:pt x="3564537" y="4323096"/>
                  <a:pt x="3569544" y="4327053"/>
                  <a:pt x="3553832" y="4334910"/>
                </a:cubicBezTo>
                <a:cubicBezTo>
                  <a:pt x="3557797" y="4356533"/>
                  <a:pt x="3548502" y="4358433"/>
                  <a:pt x="3542564" y="4385380"/>
                </a:cubicBezTo>
                <a:cubicBezTo>
                  <a:pt x="3547050" y="4398267"/>
                  <a:pt x="3544091" y="4407098"/>
                  <a:pt x="3538724" y="4415150"/>
                </a:cubicBezTo>
                <a:cubicBezTo>
                  <a:pt x="3538633" y="4442707"/>
                  <a:pt x="3529920" y="4465824"/>
                  <a:pt x="3525348" y="4495753"/>
                </a:cubicBezTo>
                <a:cubicBezTo>
                  <a:pt x="3529387" y="4530212"/>
                  <a:pt x="3514579" y="4543935"/>
                  <a:pt x="3509749" y="4575934"/>
                </a:cubicBezTo>
                <a:cubicBezTo>
                  <a:pt x="3519579" y="4606914"/>
                  <a:pt x="3496418" y="4596497"/>
                  <a:pt x="3489779" y="4611927"/>
                </a:cubicBezTo>
                <a:lnTo>
                  <a:pt x="3488856" y="4616508"/>
                </a:lnTo>
                <a:lnTo>
                  <a:pt x="3489486" y="4629163"/>
                </a:lnTo>
                <a:lnTo>
                  <a:pt x="3490242" y="4633947"/>
                </a:lnTo>
                <a:cubicBezTo>
                  <a:pt x="3490570" y="4637233"/>
                  <a:pt x="3490539" y="4639406"/>
                  <a:pt x="3490244" y="4640894"/>
                </a:cubicBezTo>
                <a:lnTo>
                  <a:pt x="3490078" y="4641059"/>
                </a:lnTo>
                <a:lnTo>
                  <a:pt x="3490403" y="4647582"/>
                </a:lnTo>
                <a:cubicBezTo>
                  <a:pt x="3491330" y="4658608"/>
                  <a:pt x="3492590" y="4669354"/>
                  <a:pt x="3494082" y="4679601"/>
                </a:cubicBezTo>
                <a:cubicBezTo>
                  <a:pt x="3484854" y="4687754"/>
                  <a:pt x="3495864" y="4725869"/>
                  <a:pt x="3478421" y="4720918"/>
                </a:cubicBezTo>
                <a:cubicBezTo>
                  <a:pt x="3479918" y="4734712"/>
                  <a:pt x="3487176" y="4743359"/>
                  <a:pt x="3475730" y="4738188"/>
                </a:cubicBezTo>
                <a:cubicBezTo>
                  <a:pt x="3475894" y="4742712"/>
                  <a:pt x="3474928" y="4745450"/>
                  <a:pt x="3473409" y="4747368"/>
                </a:cubicBezTo>
                <a:lnTo>
                  <a:pt x="3472696" y="4747913"/>
                </a:lnTo>
                <a:lnTo>
                  <a:pt x="3476304" y="4778609"/>
                </a:lnTo>
                <a:lnTo>
                  <a:pt x="3475454" y="4782623"/>
                </a:lnTo>
                <a:lnTo>
                  <a:pt x="3479507" y="4802712"/>
                </a:lnTo>
                <a:lnTo>
                  <a:pt x="3480695" y="4813049"/>
                </a:lnTo>
                <a:lnTo>
                  <a:pt x="3482902" y="4816057"/>
                </a:lnTo>
                <a:cubicBezTo>
                  <a:pt x="3484247" y="4819259"/>
                  <a:pt x="3484834" y="4823783"/>
                  <a:pt x="3483703" y="4831270"/>
                </a:cubicBezTo>
                <a:lnTo>
                  <a:pt x="3483090" y="4832984"/>
                </a:lnTo>
                <a:lnTo>
                  <a:pt x="3486378" y="4845654"/>
                </a:lnTo>
                <a:cubicBezTo>
                  <a:pt x="3487893" y="4849755"/>
                  <a:pt x="3489817" y="4853416"/>
                  <a:pt x="3492309" y="4856425"/>
                </a:cubicBezTo>
                <a:cubicBezTo>
                  <a:pt x="3479133" y="4898390"/>
                  <a:pt x="3491371" y="4939174"/>
                  <a:pt x="3489182" y="4985308"/>
                </a:cubicBezTo>
                <a:cubicBezTo>
                  <a:pt x="3492413" y="5037202"/>
                  <a:pt x="3496839" y="5073159"/>
                  <a:pt x="3498182" y="5107346"/>
                </a:cubicBezTo>
                <a:cubicBezTo>
                  <a:pt x="3500266" y="5123329"/>
                  <a:pt x="3506680" y="5240376"/>
                  <a:pt x="3499225" y="5231073"/>
                </a:cubicBezTo>
                <a:cubicBezTo>
                  <a:pt x="3515247" y="5280090"/>
                  <a:pt x="3497607" y="5309911"/>
                  <a:pt x="3504960" y="5364785"/>
                </a:cubicBezTo>
                <a:cubicBezTo>
                  <a:pt x="3487546" y="5393671"/>
                  <a:pt x="3503686" y="5378336"/>
                  <a:pt x="3500486" y="5409009"/>
                </a:cubicBezTo>
                <a:cubicBezTo>
                  <a:pt x="3516561" y="5401350"/>
                  <a:pt x="3491544" y="5446009"/>
                  <a:pt x="3509710" y="5448570"/>
                </a:cubicBezTo>
                <a:cubicBezTo>
                  <a:pt x="3508555" y="5454072"/>
                  <a:pt x="3506859" y="5459319"/>
                  <a:pt x="3505022" y="5464568"/>
                </a:cubicBezTo>
                <a:lnTo>
                  <a:pt x="3504070" y="5467320"/>
                </a:lnTo>
                <a:lnTo>
                  <a:pt x="3503399" y="5478483"/>
                </a:lnTo>
                <a:lnTo>
                  <a:pt x="3499281" y="5481443"/>
                </a:lnTo>
                <a:lnTo>
                  <a:pt x="3499047" y="5616712"/>
                </a:lnTo>
                <a:cubicBezTo>
                  <a:pt x="3502347" y="5628424"/>
                  <a:pt x="3503819" y="5666768"/>
                  <a:pt x="3498775" y="5675291"/>
                </a:cubicBezTo>
                <a:cubicBezTo>
                  <a:pt x="3497984" y="5683547"/>
                  <a:pt x="3500335" y="5692400"/>
                  <a:pt x="3494739" y="5697458"/>
                </a:cubicBezTo>
                <a:cubicBezTo>
                  <a:pt x="3492180" y="5715432"/>
                  <a:pt x="3486290" y="5756597"/>
                  <a:pt x="3483423" y="5783137"/>
                </a:cubicBezTo>
                <a:cubicBezTo>
                  <a:pt x="3491452" y="5796973"/>
                  <a:pt x="3477643" y="5819988"/>
                  <a:pt x="3477532" y="5856699"/>
                </a:cubicBezTo>
                <a:cubicBezTo>
                  <a:pt x="3486776" y="5871818"/>
                  <a:pt x="3477340" y="5881447"/>
                  <a:pt x="3490032" y="5910638"/>
                </a:cubicBezTo>
                <a:cubicBezTo>
                  <a:pt x="3488930" y="5911913"/>
                  <a:pt x="3487924" y="5913488"/>
                  <a:pt x="3487046" y="5915313"/>
                </a:cubicBezTo>
                <a:cubicBezTo>
                  <a:pt x="3481941" y="5925917"/>
                  <a:pt x="3482137" y="5942505"/>
                  <a:pt x="3487484" y="5952365"/>
                </a:cubicBezTo>
                <a:cubicBezTo>
                  <a:pt x="3504666" y="5999029"/>
                  <a:pt x="3505019" y="6042078"/>
                  <a:pt x="3509266" y="6082373"/>
                </a:cubicBezTo>
                <a:cubicBezTo>
                  <a:pt x="3512265" y="6128005"/>
                  <a:pt x="3492950" y="6098121"/>
                  <a:pt x="3509564" y="6154771"/>
                </a:cubicBezTo>
                <a:cubicBezTo>
                  <a:pt x="3503223" y="6161045"/>
                  <a:pt x="3503062" y="6168289"/>
                  <a:pt x="3506404" y="6180433"/>
                </a:cubicBezTo>
                <a:cubicBezTo>
                  <a:pt x="3507378" y="6202614"/>
                  <a:pt x="3491084" y="6201180"/>
                  <a:pt x="3501312" y="6223427"/>
                </a:cubicBezTo>
                <a:cubicBezTo>
                  <a:pt x="3492497" y="6219559"/>
                  <a:pt x="3498753" y="6265580"/>
                  <a:pt x="3489469" y="6255476"/>
                </a:cubicBezTo>
                <a:cubicBezTo>
                  <a:pt x="3481791" y="6270065"/>
                  <a:pt x="3495037" y="6276996"/>
                  <a:pt x="3488398" y="6291462"/>
                </a:cubicBezTo>
                <a:cubicBezTo>
                  <a:pt x="3487099" y="6307679"/>
                  <a:pt x="3497555" y="6282019"/>
                  <a:pt x="3498547" y="6299935"/>
                </a:cubicBezTo>
                <a:cubicBezTo>
                  <a:pt x="3498173" y="6321676"/>
                  <a:pt x="3514193" y="6321381"/>
                  <a:pt x="3494028" y="6338390"/>
                </a:cubicBezTo>
                <a:lnTo>
                  <a:pt x="3486030" y="6396716"/>
                </a:lnTo>
                <a:cubicBezTo>
                  <a:pt x="3491309" y="6409668"/>
                  <a:pt x="3488928" y="6420134"/>
                  <a:pt x="3484103" y="6430386"/>
                </a:cubicBezTo>
                <a:cubicBezTo>
                  <a:pt x="3485763" y="6460632"/>
                  <a:pt x="3478568" y="6488285"/>
                  <a:pt x="3475922" y="6522318"/>
                </a:cubicBezTo>
                <a:cubicBezTo>
                  <a:pt x="3482128" y="6559051"/>
                  <a:pt x="3468277" y="6578006"/>
                  <a:pt x="3465506" y="6614374"/>
                </a:cubicBezTo>
                <a:cubicBezTo>
                  <a:pt x="3478925" y="6650248"/>
                  <a:pt x="3446064" y="6638174"/>
                  <a:pt x="3446789" y="6668768"/>
                </a:cubicBezTo>
                <a:cubicBezTo>
                  <a:pt x="3458869" y="6718505"/>
                  <a:pt x="3435878" y="6667592"/>
                  <a:pt x="3439582" y="6744454"/>
                </a:cubicBezTo>
                <a:cubicBezTo>
                  <a:pt x="3441631" y="6748797"/>
                  <a:pt x="3439393" y="6758101"/>
                  <a:pt x="3436538" y="6757102"/>
                </a:cubicBezTo>
                <a:cubicBezTo>
                  <a:pt x="3437461" y="6773941"/>
                  <a:pt x="3420846" y="6822488"/>
                  <a:pt x="3424061" y="6846522"/>
                </a:cubicBezTo>
                <a:lnTo>
                  <a:pt x="3423032" y="6858000"/>
                </a:lnTo>
                <a:lnTo>
                  <a:pt x="0" y="6858000"/>
                </a:lnTo>
                <a:close/>
              </a:path>
            </a:pathLst>
          </a:custGeom>
        </p:spPr>
      </p:pic>
      <p:sp>
        <p:nvSpPr>
          <p:cNvPr id="3" name="Content Placeholder 2">
            <a:extLst>
              <a:ext uri="{FF2B5EF4-FFF2-40B4-BE49-F238E27FC236}">
                <a16:creationId xmlns:a16="http://schemas.microsoft.com/office/drawing/2014/main" id="{E373FBF7-3858-DA1F-5D77-513BDEDB4E83}"/>
              </a:ext>
            </a:extLst>
          </p:cNvPr>
          <p:cNvSpPr>
            <a:spLocks noGrp="1"/>
          </p:cNvSpPr>
          <p:nvPr>
            <p:ph idx="1"/>
          </p:nvPr>
        </p:nvSpPr>
        <p:spPr>
          <a:xfrm>
            <a:off x="3754759" y="1412586"/>
            <a:ext cx="8238458" cy="5120736"/>
          </a:xfrm>
        </p:spPr>
        <p:txBody>
          <a:bodyPr anchor="t">
            <a:normAutofit/>
          </a:bodyPr>
          <a:lstStyle/>
          <a:p>
            <a:pPr marL="0" indent="0">
              <a:buNone/>
            </a:pPr>
            <a:r>
              <a:rPr lang="en-US" sz="2400" dirty="0"/>
              <a:t>Based on economic resilience literature, I have done two types of analyses: qualitative and quantitative.</a:t>
            </a:r>
          </a:p>
          <a:p>
            <a:r>
              <a:rPr lang="en-US" sz="2400" dirty="0">
                <a:solidFill>
                  <a:srgbClr val="FF0000"/>
                </a:solidFill>
              </a:rPr>
              <a:t>Qualitative Study</a:t>
            </a:r>
          </a:p>
          <a:p>
            <a:pPr lvl="1"/>
            <a:r>
              <a:rPr lang="en-US" sz="2000" dirty="0"/>
              <a:t>I have developed typologies of economic resilience that take into consideration both resistance and recovery dimensions.</a:t>
            </a:r>
          </a:p>
          <a:p>
            <a:r>
              <a:rPr lang="en-US" sz="2400" dirty="0">
                <a:solidFill>
                  <a:srgbClr val="FF0000"/>
                </a:solidFill>
              </a:rPr>
              <a:t>Quantitative Study</a:t>
            </a:r>
          </a:p>
          <a:p>
            <a:pPr lvl="1"/>
            <a:r>
              <a:rPr lang="en-US" sz="2000" dirty="0"/>
              <a:t>I have analyzed economic data related to several recessionary periods to compare Texas’s performance compared to the national average. </a:t>
            </a:r>
          </a:p>
          <a:p>
            <a:pPr lvl="1"/>
            <a:r>
              <a:rPr lang="en-US" sz="2000" dirty="0"/>
              <a:t>I have used the Philadelphia Federal Reserve Bank developed </a:t>
            </a:r>
            <a:r>
              <a:rPr lang="en-US" sz="2000" u="sng" dirty="0"/>
              <a:t>coincident index </a:t>
            </a:r>
            <a:r>
              <a:rPr lang="en-US" sz="2000" dirty="0"/>
              <a:t>as a proxy for GDP in the resilience model.  </a:t>
            </a:r>
          </a:p>
          <a:p>
            <a:pPr lvl="1"/>
            <a:r>
              <a:rPr lang="en-US" sz="2000" dirty="0"/>
              <a:t>I have used the standard formula developed to measure economic resilience to evaluate Texas’s performance relative to the national average.  </a:t>
            </a:r>
          </a:p>
          <a:p>
            <a:endParaRPr lang="en-US" sz="2000" dirty="0"/>
          </a:p>
        </p:txBody>
      </p:sp>
    </p:spTree>
    <p:extLst>
      <p:ext uri="{BB962C8B-B14F-4D97-AF65-F5344CB8AC3E}">
        <p14:creationId xmlns:p14="http://schemas.microsoft.com/office/powerpoint/2010/main" val="3148399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09E7EF-7836-4C10-6479-BF0B693AF1AF}"/>
              </a:ext>
            </a:extLst>
          </p:cNvPr>
          <p:cNvSpPr>
            <a:spLocks noGrp="1"/>
          </p:cNvSpPr>
          <p:nvPr>
            <p:ph type="title"/>
          </p:nvPr>
        </p:nvSpPr>
        <p:spPr>
          <a:xfrm>
            <a:off x="5297762" y="329184"/>
            <a:ext cx="6251110" cy="1783080"/>
          </a:xfrm>
        </p:spPr>
        <p:txBody>
          <a:bodyPr anchor="b">
            <a:normAutofit/>
          </a:bodyPr>
          <a:lstStyle/>
          <a:p>
            <a:r>
              <a:rPr lang="en-US" sz="5400" dirty="0"/>
              <a:t>Analysis: Typologies</a:t>
            </a:r>
          </a:p>
        </p:txBody>
      </p:sp>
      <p:pic>
        <p:nvPicPr>
          <p:cNvPr id="5" name="Picture 4" descr="Many question marks on black background">
            <a:extLst>
              <a:ext uri="{FF2B5EF4-FFF2-40B4-BE49-F238E27FC236}">
                <a16:creationId xmlns:a16="http://schemas.microsoft.com/office/drawing/2014/main" id="{9B44DB7D-7F0B-3E70-3FDB-099F9603351D}"/>
              </a:ext>
            </a:extLst>
          </p:cNvPr>
          <p:cNvPicPr>
            <a:picLocks noChangeAspect="1"/>
          </p:cNvPicPr>
          <p:nvPr/>
        </p:nvPicPr>
        <p:blipFill rotWithShape="1">
          <a:blip r:embed="rId2"/>
          <a:srcRect l="58573" r="2"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F574BD3-062D-BCC5-AC9C-D9749CCABCD1}"/>
              </a:ext>
            </a:extLst>
          </p:cNvPr>
          <p:cNvSpPr>
            <a:spLocks noGrp="1"/>
          </p:cNvSpPr>
          <p:nvPr>
            <p:ph idx="1"/>
          </p:nvPr>
        </p:nvSpPr>
        <p:spPr>
          <a:xfrm>
            <a:off x="5297762" y="2706624"/>
            <a:ext cx="6251110" cy="3483864"/>
          </a:xfrm>
        </p:spPr>
        <p:txBody>
          <a:bodyPr>
            <a:normAutofit/>
          </a:bodyPr>
          <a:lstStyle/>
          <a:p>
            <a:r>
              <a:rPr lang="en-US" sz="1900" b="0" i="0" u="none" strike="noStrike" baseline="0" dirty="0">
                <a:latin typeface="AdvTT5843c571"/>
              </a:rPr>
              <a:t>A typology is a </a:t>
            </a:r>
            <a:r>
              <a:rPr lang="en-US" sz="1900" b="0" i="0" u="none" strike="noStrike" baseline="0" dirty="0">
                <a:latin typeface="AdvTT5843c571+20"/>
              </a:rPr>
              <a:t>‘</a:t>
            </a:r>
            <a:r>
              <a:rPr lang="en-US" sz="1900" b="0" i="0" u="none" strike="noStrike" baseline="0" dirty="0">
                <a:latin typeface="AdvTT5843c571"/>
              </a:rPr>
              <a:t>methodological tool</a:t>
            </a:r>
            <a:r>
              <a:rPr lang="en-US" sz="1900" b="0" i="0" u="none" strike="noStrike" baseline="0" dirty="0">
                <a:latin typeface="AdvTT5843c571+20"/>
              </a:rPr>
              <a:t>’ </a:t>
            </a:r>
            <a:r>
              <a:rPr lang="en-US" sz="1900" b="0" i="0" u="none" strike="noStrike" baseline="0" dirty="0">
                <a:latin typeface="AdvTT5843c571"/>
              </a:rPr>
              <a:t>or </a:t>
            </a:r>
            <a:r>
              <a:rPr lang="en-US" sz="1900" b="0" i="0" u="none" strike="noStrike" baseline="0" dirty="0">
                <a:latin typeface="AdvTT5843c571+20"/>
              </a:rPr>
              <a:t>‘</a:t>
            </a:r>
            <a:r>
              <a:rPr lang="en-US" sz="1900" b="0" i="0" u="none" strike="noStrike" baseline="0" dirty="0">
                <a:latin typeface="AdvTT5843c571"/>
              </a:rPr>
              <a:t>yardstick</a:t>
            </a:r>
            <a:r>
              <a:rPr lang="en-US" sz="1900" b="0" i="0" u="none" strike="noStrike" baseline="0" dirty="0">
                <a:latin typeface="AdvTT5843c571+20"/>
              </a:rPr>
              <a:t>’ </a:t>
            </a:r>
            <a:r>
              <a:rPr lang="en-US" sz="1900" b="0" i="0" u="none" strike="noStrike" baseline="0" dirty="0">
                <a:latin typeface="AdvTT5843c571"/>
              </a:rPr>
              <a:t>used to facilitate comparisons between instances of phenomena unfolding in different time periods and places.</a:t>
            </a:r>
          </a:p>
          <a:p>
            <a:r>
              <a:rPr lang="en-US" sz="1900" dirty="0">
                <a:latin typeface="AdvTT5843c571"/>
              </a:rPr>
              <a:t>T</a:t>
            </a:r>
            <a:r>
              <a:rPr lang="en-US" sz="1900" b="0" i="0" u="none" strike="noStrike" baseline="0" dirty="0">
                <a:latin typeface="AdvTT5843c571"/>
              </a:rPr>
              <a:t>he researcher would develop ideal types as an attempt to make sense of or explain some aspect of reality, without considering these types to be an </a:t>
            </a:r>
            <a:r>
              <a:rPr lang="en-US" sz="1900" b="0" i="0" u="none" strike="noStrike" baseline="0" dirty="0">
                <a:latin typeface="AdvTT5843c571+20"/>
              </a:rPr>
              <a:t>‘</a:t>
            </a:r>
            <a:r>
              <a:rPr lang="en-US" sz="1900" b="0" i="0" u="none" strike="noStrike" baseline="0" dirty="0">
                <a:latin typeface="AdvTT5843c571"/>
              </a:rPr>
              <a:t>objective</a:t>
            </a:r>
            <a:r>
              <a:rPr lang="en-US" sz="1900" b="0" i="0" u="none" strike="noStrike" baseline="0" dirty="0">
                <a:latin typeface="AdvTT5843c571+20"/>
              </a:rPr>
              <a:t>’ </a:t>
            </a:r>
            <a:r>
              <a:rPr lang="en-US" sz="1900" b="0" i="0" u="none" strike="noStrike" baseline="0" dirty="0">
                <a:latin typeface="AdvTT5843c571"/>
              </a:rPr>
              <a:t>version of the world. (</a:t>
            </a:r>
            <a:r>
              <a:rPr lang="en-US" sz="1900" b="0" i="0" dirty="0" err="1">
                <a:effectLst/>
                <a:latin typeface="Open Sans" panose="020B0606030504020204" pitchFamily="34" charset="0"/>
              </a:rPr>
              <a:t>Stapley</a:t>
            </a:r>
            <a:r>
              <a:rPr lang="en-US" sz="1900" b="0" i="0" dirty="0">
                <a:effectLst/>
                <a:latin typeface="Open Sans" panose="020B0606030504020204" pitchFamily="34" charset="0"/>
              </a:rPr>
              <a:t>, E., O’Keeffe, S., &amp; Midgley, N.)</a:t>
            </a:r>
          </a:p>
          <a:p>
            <a:r>
              <a:rPr lang="en-US" sz="1900" dirty="0">
                <a:latin typeface="Code"/>
              </a:rPr>
              <a:t> Scholar use typologies to introduce conceptual and theoretical innovations, sometimes drawing together multiple</a:t>
            </a:r>
            <a:r>
              <a:rPr lang="en-US" sz="1900" b="0" i="0" u="none" strike="noStrike" baseline="0" dirty="0">
                <a:latin typeface="Code"/>
              </a:rPr>
              <a:t> lines of investigation or traditions of analysis. (Collier, David et al,, p. 224)</a:t>
            </a:r>
          </a:p>
        </p:txBody>
      </p:sp>
    </p:spTree>
    <p:extLst>
      <p:ext uri="{BB962C8B-B14F-4D97-AF65-F5344CB8AC3E}">
        <p14:creationId xmlns:p14="http://schemas.microsoft.com/office/powerpoint/2010/main" val="2015620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11C595F-1D7F-B893-AAC7-9E183B454B82}"/>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Analysis: Typologies</a:t>
            </a:r>
          </a:p>
        </p:txBody>
      </p:sp>
      <p:sp>
        <p:nvSpPr>
          <p:cNvPr id="3" name="Content Placeholder 2">
            <a:extLst>
              <a:ext uri="{FF2B5EF4-FFF2-40B4-BE49-F238E27FC236}">
                <a16:creationId xmlns:a16="http://schemas.microsoft.com/office/drawing/2014/main" id="{CCA72937-A935-E386-6BAE-FE539B444180}"/>
              </a:ext>
            </a:extLst>
          </p:cNvPr>
          <p:cNvSpPr>
            <a:spLocks noGrp="1"/>
          </p:cNvSpPr>
          <p:nvPr>
            <p:ph idx="1"/>
          </p:nvPr>
        </p:nvSpPr>
        <p:spPr>
          <a:xfrm>
            <a:off x="4810259" y="511388"/>
            <a:ext cx="7161347" cy="6142630"/>
          </a:xfrm>
        </p:spPr>
        <p:txBody>
          <a:bodyPr anchor="ctr">
            <a:normAutofit/>
          </a:bodyPr>
          <a:lstStyle/>
          <a:p>
            <a:r>
              <a:rPr lang="en-US" sz="1600" dirty="0">
                <a:latin typeface="Code"/>
              </a:rPr>
              <a:t>I have developed a multidimensional conceptual typology. Using the concepts of resistance and recovery, I develop four categories of state’s resilience in the face of recession. </a:t>
            </a:r>
          </a:p>
          <a:p>
            <a:pPr lvl="1"/>
            <a:r>
              <a:rPr lang="en-US" sz="1600" dirty="0">
                <a:solidFill>
                  <a:srgbClr val="FF0000"/>
                </a:solidFill>
                <a:latin typeface="Code"/>
              </a:rPr>
              <a:t>Type I</a:t>
            </a:r>
            <a:r>
              <a:rPr lang="en-US" sz="1600" dirty="0">
                <a:latin typeface="Code"/>
              </a:rPr>
              <a:t>: High resistance, quick recovery</a:t>
            </a:r>
          </a:p>
          <a:p>
            <a:pPr lvl="2"/>
            <a:r>
              <a:rPr lang="en-US" sz="1600" dirty="0">
                <a:latin typeface="Code"/>
              </a:rPr>
              <a:t>Compared to the national average, a state’s economy takes relatively long time to reach trough. Once hit bottom, the economy recovers relatively quickly to restore to pre-recessionary level. </a:t>
            </a:r>
          </a:p>
          <a:p>
            <a:pPr lvl="1"/>
            <a:r>
              <a:rPr lang="en-US" sz="1600" dirty="0">
                <a:solidFill>
                  <a:srgbClr val="FF0000"/>
                </a:solidFill>
                <a:latin typeface="Code"/>
              </a:rPr>
              <a:t>Type II</a:t>
            </a:r>
            <a:r>
              <a:rPr lang="en-US" sz="1600" dirty="0">
                <a:latin typeface="Code"/>
              </a:rPr>
              <a:t>: High resistance, slow recovery</a:t>
            </a:r>
          </a:p>
          <a:p>
            <a:pPr lvl="2"/>
            <a:r>
              <a:rPr lang="en-US" sz="1600" dirty="0">
                <a:latin typeface="Code"/>
              </a:rPr>
              <a:t>Compared to the national average, a state’s economy takes relatively long time to reach trough. Once hit bottom, the economy recovers relatively slowly to attain pre-recessionary level..</a:t>
            </a:r>
          </a:p>
          <a:p>
            <a:pPr lvl="1"/>
            <a:r>
              <a:rPr lang="en-US" sz="1600" dirty="0">
                <a:solidFill>
                  <a:srgbClr val="FF0000"/>
                </a:solidFill>
                <a:latin typeface="Code"/>
              </a:rPr>
              <a:t>Type III</a:t>
            </a:r>
            <a:r>
              <a:rPr lang="en-US" sz="1600" dirty="0">
                <a:latin typeface="Code"/>
              </a:rPr>
              <a:t>: Low resistance, quick recovery</a:t>
            </a:r>
          </a:p>
          <a:p>
            <a:pPr lvl="2"/>
            <a:r>
              <a:rPr lang="en-US" sz="1600" dirty="0">
                <a:latin typeface="Code"/>
              </a:rPr>
              <a:t>Compared to the national average, a state’s economy reaches trough relatively quickly . Once hit bottom, the economy recovers relatively quickly to regain the pre-recessionary level. </a:t>
            </a:r>
          </a:p>
          <a:p>
            <a:pPr lvl="1"/>
            <a:r>
              <a:rPr lang="en-US" sz="1600" dirty="0">
                <a:solidFill>
                  <a:srgbClr val="FF0000"/>
                </a:solidFill>
                <a:latin typeface="Code"/>
              </a:rPr>
              <a:t>Type IV</a:t>
            </a:r>
            <a:r>
              <a:rPr lang="en-US" sz="1600" dirty="0">
                <a:latin typeface="Code"/>
              </a:rPr>
              <a:t>: Low resistance, slow recovery </a:t>
            </a:r>
          </a:p>
          <a:p>
            <a:pPr lvl="2"/>
            <a:r>
              <a:rPr lang="en-US" sz="1600" dirty="0">
                <a:latin typeface="Code"/>
              </a:rPr>
              <a:t>Compared to the national average, a state’s economy reaches trough relatively quickly . Once hit bottom, the economy recovers relatively slowly to regain pre-recessionary level.</a:t>
            </a:r>
          </a:p>
          <a:p>
            <a:r>
              <a:rPr lang="en-US" sz="2400" dirty="0">
                <a:latin typeface="Code"/>
              </a:rPr>
              <a:t>I ask: Does Texas’s economy consistently one of these four patterns of resilience? Why?</a:t>
            </a:r>
          </a:p>
          <a:p>
            <a:pPr marL="914400" lvl="2" indent="0">
              <a:buNone/>
            </a:pPr>
            <a:endParaRPr lang="en-US" sz="1600" dirty="0"/>
          </a:p>
          <a:p>
            <a:endParaRPr lang="en-US" sz="1600" dirty="0"/>
          </a:p>
        </p:txBody>
      </p:sp>
    </p:spTree>
    <p:extLst>
      <p:ext uri="{BB962C8B-B14F-4D97-AF65-F5344CB8AC3E}">
        <p14:creationId xmlns:p14="http://schemas.microsoft.com/office/powerpoint/2010/main" val="3654340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DEDB8-BDDC-A1BF-128E-1926077E2B79}"/>
              </a:ext>
            </a:extLst>
          </p:cNvPr>
          <p:cNvSpPr>
            <a:spLocks noGrp="1"/>
          </p:cNvSpPr>
          <p:nvPr>
            <p:ph type="title"/>
          </p:nvPr>
        </p:nvSpPr>
        <p:spPr>
          <a:xfrm>
            <a:off x="812075" y="0"/>
            <a:ext cx="10515600" cy="1325563"/>
          </a:xfrm>
        </p:spPr>
        <p:txBody>
          <a:bodyPr/>
          <a:lstStyle/>
          <a:p>
            <a:r>
              <a:rPr lang="en-US" dirty="0"/>
              <a:t>Analysis: </a:t>
            </a:r>
            <a:r>
              <a:rPr lang="en-US" sz="4400" dirty="0">
                <a:solidFill>
                  <a:srgbClr val="FF0000"/>
                </a:solidFill>
              </a:rPr>
              <a:t>Typologies of Economic Resilience</a:t>
            </a:r>
            <a:endParaRPr lang="en-US" dirty="0"/>
          </a:p>
        </p:txBody>
      </p:sp>
      <p:graphicFrame>
        <p:nvGraphicFramePr>
          <p:cNvPr id="4" name="Table 4">
            <a:extLst>
              <a:ext uri="{FF2B5EF4-FFF2-40B4-BE49-F238E27FC236}">
                <a16:creationId xmlns:a16="http://schemas.microsoft.com/office/drawing/2014/main" id="{D1C558A2-7DC0-C560-FFD5-4B3B60BFB905}"/>
              </a:ext>
            </a:extLst>
          </p:cNvPr>
          <p:cNvGraphicFramePr>
            <a:graphicFrameLocks noGrp="1"/>
          </p:cNvGraphicFramePr>
          <p:nvPr>
            <p:ph idx="1"/>
            <p:extLst>
              <p:ext uri="{D42A27DB-BD31-4B8C-83A1-F6EECF244321}">
                <p14:modId xmlns:p14="http://schemas.microsoft.com/office/powerpoint/2010/main" val="3167224173"/>
              </p:ext>
            </p:extLst>
          </p:nvPr>
        </p:nvGraphicFramePr>
        <p:xfrm>
          <a:off x="501311" y="1250858"/>
          <a:ext cx="10094843" cy="5290186"/>
        </p:xfrm>
        <a:graphic>
          <a:graphicData uri="http://schemas.openxmlformats.org/drawingml/2006/table">
            <a:tbl>
              <a:tblPr firstRow="1" bandRow="1">
                <a:tableStyleId>{5C22544A-7EE6-4342-B048-85BDC9FD1C3A}</a:tableStyleId>
              </a:tblPr>
              <a:tblGrid>
                <a:gridCol w="5446643">
                  <a:extLst>
                    <a:ext uri="{9D8B030D-6E8A-4147-A177-3AD203B41FA5}">
                      <a16:colId xmlns:a16="http://schemas.microsoft.com/office/drawing/2014/main" val="2375928923"/>
                    </a:ext>
                  </a:extLst>
                </a:gridCol>
                <a:gridCol w="4648200">
                  <a:extLst>
                    <a:ext uri="{9D8B030D-6E8A-4147-A177-3AD203B41FA5}">
                      <a16:colId xmlns:a16="http://schemas.microsoft.com/office/drawing/2014/main" val="1106417487"/>
                    </a:ext>
                  </a:extLst>
                </a:gridCol>
              </a:tblGrid>
              <a:tr h="2333626">
                <a:tc>
                  <a:txBody>
                    <a:bodyPr/>
                    <a:lstStyle/>
                    <a:p>
                      <a:pPr algn="ctr"/>
                      <a:r>
                        <a:rPr lang="en-US" sz="2800" dirty="0">
                          <a:solidFill>
                            <a:srgbClr val="FF0000"/>
                          </a:solidFill>
                        </a:rPr>
                        <a:t>Type I </a:t>
                      </a:r>
                    </a:p>
                    <a:p>
                      <a:pPr algn="ctr"/>
                      <a:r>
                        <a:rPr lang="en-US" sz="2800" dirty="0">
                          <a:solidFill>
                            <a:schemeClr val="bg1"/>
                          </a:solidFill>
                        </a:rPr>
                        <a:t>Shallow recession with quick recovery</a:t>
                      </a:r>
                    </a:p>
                    <a:p>
                      <a:pPr algn="ctr"/>
                      <a:r>
                        <a:rPr lang="en-US" sz="2000" b="1" dirty="0">
                          <a:solidFill>
                            <a:schemeClr val="bg1"/>
                          </a:solidFill>
                        </a:rPr>
                        <a:t>(Non-v</a:t>
                      </a:r>
                      <a:r>
                        <a:rPr lang="en-US" sz="2000" dirty="0">
                          <a:solidFill>
                            <a:schemeClr val="bg1"/>
                          </a:solidFill>
                        </a:rPr>
                        <a:t>ulnerable &amp; Non-sensitive)</a:t>
                      </a:r>
                      <a:endParaRPr lang="en-US" sz="2000" dirty="0">
                        <a:solidFill>
                          <a:srgbClr val="FF0000"/>
                        </a:solidFill>
                      </a:endParaRPr>
                    </a:p>
                    <a:p>
                      <a:endParaRPr lang="en-US" sz="4000" dirty="0"/>
                    </a:p>
                    <a:p>
                      <a:endParaRPr lang="en-US" sz="4400" dirty="0">
                        <a:solidFill>
                          <a:srgbClr val="FF0000"/>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a:solidFill>
                            <a:srgbClr val="FF0000"/>
                          </a:solidFill>
                        </a:rPr>
                        <a:t>Type III</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dirty="0"/>
                        <a:t>Deep recession with quick recovery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bg1"/>
                          </a:solidFill>
                        </a:rPr>
                        <a:t>(</a:t>
                      </a:r>
                      <a:r>
                        <a:rPr lang="en-US" sz="2000" dirty="0">
                          <a:solidFill>
                            <a:schemeClr val="bg1"/>
                          </a:solidFill>
                        </a:rPr>
                        <a:t>Vulnerable &amp; Non-sensitive)</a:t>
                      </a:r>
                      <a:r>
                        <a:rPr lang="en-US" sz="4400" dirty="0"/>
                        <a:t> </a:t>
                      </a:r>
                    </a:p>
                    <a:p>
                      <a:endParaRPr lang="en-US" dirty="0"/>
                    </a:p>
                  </a:txBody>
                  <a:tcPr/>
                </a:tc>
                <a:extLst>
                  <a:ext uri="{0D108BD9-81ED-4DB2-BD59-A6C34878D82A}">
                    <a16:rowId xmlns:a16="http://schemas.microsoft.com/office/drawing/2014/main" val="4065631580"/>
                  </a:ext>
                </a:extLst>
              </a:tr>
              <a:tr h="2333626">
                <a:tc>
                  <a:txBody>
                    <a:bodyPr/>
                    <a:lstStyle/>
                    <a:p>
                      <a:pPr algn="ctr"/>
                      <a:r>
                        <a:rPr lang="en-US" sz="2800" b="1" dirty="0">
                          <a:solidFill>
                            <a:srgbClr val="FF0000"/>
                          </a:solidFill>
                        </a:rPr>
                        <a:t>Type II</a:t>
                      </a:r>
                    </a:p>
                    <a:p>
                      <a:pPr algn="ctr"/>
                      <a:r>
                        <a:rPr lang="en-US" sz="2800" b="1" dirty="0">
                          <a:solidFill>
                            <a:schemeClr val="bg1"/>
                          </a:solidFill>
                        </a:rPr>
                        <a:t>Shallow recession with outdrawn recovery</a:t>
                      </a:r>
                    </a:p>
                    <a:p>
                      <a:pPr algn="ctr"/>
                      <a:r>
                        <a:rPr lang="en-US" sz="2400" b="0" dirty="0">
                          <a:solidFill>
                            <a:schemeClr val="bg1"/>
                          </a:solidFill>
                        </a:rPr>
                        <a:t>(Non-vulnerable &amp; sensitive)</a:t>
                      </a:r>
                      <a:r>
                        <a:rPr lang="en-US" sz="4000" b="1" dirty="0">
                          <a:solidFill>
                            <a:schemeClr val="bg1"/>
                          </a:solidFill>
                        </a:rPr>
                        <a:t> </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a:solidFill>
                            <a:srgbClr val="FF0000"/>
                          </a:solidFill>
                        </a:rPr>
                        <a:t>Type IV</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b="1" dirty="0">
                          <a:solidFill>
                            <a:schemeClr val="bg1"/>
                          </a:solidFill>
                        </a:rPr>
                        <a:t>Deep recession with outdrawn recovery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a:solidFill>
                            <a:schemeClr val="bg1"/>
                          </a:solidFill>
                        </a:rPr>
                        <a:t>(</a:t>
                      </a:r>
                      <a:r>
                        <a:rPr lang="en-US" sz="2000" dirty="0">
                          <a:solidFill>
                            <a:schemeClr val="bg1"/>
                          </a:solidFill>
                        </a:rPr>
                        <a:t>Vulnerable &amp; Sensitive)</a:t>
                      </a:r>
                      <a:endParaRPr lang="en-US" dirty="0">
                        <a:solidFill>
                          <a:schemeClr val="bg1"/>
                        </a:solidFill>
                      </a:endParaRPr>
                    </a:p>
                  </a:txBody>
                  <a:tcPr>
                    <a:solidFill>
                      <a:schemeClr val="accent1"/>
                    </a:solidFill>
                  </a:tcPr>
                </a:tc>
                <a:extLst>
                  <a:ext uri="{0D108BD9-81ED-4DB2-BD59-A6C34878D82A}">
                    <a16:rowId xmlns:a16="http://schemas.microsoft.com/office/drawing/2014/main" val="3168111584"/>
                  </a:ext>
                </a:extLst>
              </a:tr>
            </a:tbl>
          </a:graphicData>
        </a:graphic>
      </p:graphicFrame>
    </p:spTree>
    <p:extLst>
      <p:ext uri="{BB962C8B-B14F-4D97-AF65-F5344CB8AC3E}">
        <p14:creationId xmlns:p14="http://schemas.microsoft.com/office/powerpoint/2010/main" val="296032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FDBBB-D43E-2731-B05D-5120F00D2C46}"/>
              </a:ext>
            </a:extLst>
          </p:cNvPr>
          <p:cNvSpPr>
            <a:spLocks noGrp="1"/>
          </p:cNvSpPr>
          <p:nvPr>
            <p:ph type="title"/>
          </p:nvPr>
        </p:nvSpPr>
        <p:spPr/>
        <p:txBody>
          <a:bodyPr/>
          <a:lstStyle/>
          <a:p>
            <a:r>
              <a:rPr lang="en-US" sz="4400" dirty="0">
                <a:solidFill>
                  <a:srgbClr val="FF0000"/>
                </a:solidFill>
              </a:rPr>
              <a:t>Typologies of Economic Resilience</a:t>
            </a:r>
            <a:endParaRPr lang="en-US" dirty="0"/>
          </a:p>
        </p:txBody>
      </p:sp>
      <p:sp>
        <p:nvSpPr>
          <p:cNvPr id="3" name="Text Placeholder 2">
            <a:extLst>
              <a:ext uri="{FF2B5EF4-FFF2-40B4-BE49-F238E27FC236}">
                <a16:creationId xmlns:a16="http://schemas.microsoft.com/office/drawing/2014/main" id="{DE65FDFE-0D67-DD55-545A-5B2D98711295}"/>
              </a:ext>
            </a:extLst>
          </p:cNvPr>
          <p:cNvSpPr>
            <a:spLocks noGrp="1"/>
          </p:cNvSpPr>
          <p:nvPr>
            <p:ph type="body" idx="1"/>
          </p:nvPr>
        </p:nvSpPr>
        <p:spPr>
          <a:solidFill>
            <a:schemeClr val="accent4">
              <a:lumMod val="40000"/>
              <a:lumOff val="60000"/>
            </a:schemeClr>
          </a:solidFill>
        </p:spPr>
        <p:txBody>
          <a:bodyPr anchor="ctr">
            <a:normAutofit/>
          </a:bodyPr>
          <a:lstStyle/>
          <a:p>
            <a:r>
              <a:rPr lang="en-US" dirty="0"/>
              <a:t>Type I: Non-vulnerable, non-sensitive </a:t>
            </a:r>
          </a:p>
        </p:txBody>
      </p:sp>
      <p:sp>
        <p:nvSpPr>
          <p:cNvPr id="5" name="Text Placeholder 4">
            <a:extLst>
              <a:ext uri="{FF2B5EF4-FFF2-40B4-BE49-F238E27FC236}">
                <a16:creationId xmlns:a16="http://schemas.microsoft.com/office/drawing/2014/main" id="{BB67E890-11FD-8496-BAD9-BF1477A7AA99}"/>
              </a:ext>
            </a:extLst>
          </p:cNvPr>
          <p:cNvSpPr>
            <a:spLocks noGrp="1"/>
          </p:cNvSpPr>
          <p:nvPr>
            <p:ph type="body" sz="quarter" idx="3"/>
          </p:nvPr>
        </p:nvSpPr>
        <p:spPr>
          <a:solidFill>
            <a:schemeClr val="accent4">
              <a:lumMod val="40000"/>
              <a:lumOff val="60000"/>
            </a:schemeClr>
          </a:solidFill>
        </p:spPr>
        <p:txBody>
          <a:bodyPr anchor="ctr">
            <a:normAutofit lnSpcReduction="10000"/>
          </a:bodyPr>
          <a:lstStyle/>
          <a:p>
            <a:endParaRPr lang="en-US" dirty="0"/>
          </a:p>
          <a:p>
            <a:r>
              <a:rPr lang="en-US" dirty="0"/>
              <a:t>Type II: Non-vulnerable, sensitive </a:t>
            </a:r>
          </a:p>
          <a:p>
            <a:endParaRPr lang="en-US" dirty="0"/>
          </a:p>
        </p:txBody>
      </p:sp>
      <p:graphicFrame>
        <p:nvGraphicFramePr>
          <p:cNvPr id="43" name="Content Placeholder 42">
            <a:extLst>
              <a:ext uri="{FF2B5EF4-FFF2-40B4-BE49-F238E27FC236}">
                <a16:creationId xmlns:a16="http://schemas.microsoft.com/office/drawing/2014/main" id="{D5761B12-D59D-FD3D-B476-B7E5D590CA65}"/>
              </a:ext>
            </a:extLst>
          </p:cNvPr>
          <p:cNvGraphicFramePr>
            <a:graphicFrameLocks noGrp="1"/>
          </p:cNvGraphicFramePr>
          <p:nvPr>
            <p:ph sz="quarter" idx="4"/>
          </p:nvPr>
        </p:nvGraphicFramePr>
        <p:xfrm>
          <a:off x="512763" y="2524125"/>
          <a:ext cx="5183187" cy="36845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4" name="Content Placeholder 43">
            <a:extLst>
              <a:ext uri="{FF2B5EF4-FFF2-40B4-BE49-F238E27FC236}">
                <a16:creationId xmlns:a16="http://schemas.microsoft.com/office/drawing/2014/main" id="{D5761B12-D59D-FD3D-B476-B7E5D590CA65}"/>
              </a:ext>
            </a:extLst>
          </p:cNvPr>
          <p:cNvGraphicFramePr>
            <a:graphicFrameLocks noGrp="1"/>
          </p:cNvGraphicFramePr>
          <p:nvPr>
            <p:ph sz="half" idx="2"/>
          </p:nvPr>
        </p:nvGraphicFramePr>
        <p:xfrm>
          <a:off x="5997575" y="2511425"/>
          <a:ext cx="5157788" cy="36845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01458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27DC5-9EE5-1706-0768-B4745C673821}"/>
              </a:ext>
            </a:extLst>
          </p:cNvPr>
          <p:cNvSpPr>
            <a:spLocks noGrp="1"/>
          </p:cNvSpPr>
          <p:nvPr>
            <p:ph type="title"/>
          </p:nvPr>
        </p:nvSpPr>
        <p:spPr/>
        <p:txBody>
          <a:bodyPr/>
          <a:lstStyle/>
          <a:p>
            <a:r>
              <a:rPr lang="en-US" sz="4400" dirty="0">
                <a:solidFill>
                  <a:srgbClr val="FF0000"/>
                </a:solidFill>
              </a:rPr>
              <a:t>Typologies of Economic Resilience</a:t>
            </a:r>
            <a:endParaRPr lang="en-US" dirty="0">
              <a:solidFill>
                <a:srgbClr val="FF0000"/>
              </a:solidFill>
            </a:endParaRPr>
          </a:p>
        </p:txBody>
      </p:sp>
      <p:sp>
        <p:nvSpPr>
          <p:cNvPr id="3" name="Text Placeholder 2">
            <a:extLst>
              <a:ext uri="{FF2B5EF4-FFF2-40B4-BE49-F238E27FC236}">
                <a16:creationId xmlns:a16="http://schemas.microsoft.com/office/drawing/2014/main" id="{CA21F444-E2C6-73EB-D5EA-220240BDC2F0}"/>
              </a:ext>
            </a:extLst>
          </p:cNvPr>
          <p:cNvSpPr>
            <a:spLocks noGrp="1"/>
          </p:cNvSpPr>
          <p:nvPr>
            <p:ph type="body" idx="1"/>
          </p:nvPr>
        </p:nvSpPr>
        <p:spPr>
          <a:solidFill>
            <a:schemeClr val="accent4">
              <a:lumMod val="40000"/>
              <a:lumOff val="60000"/>
            </a:schemeClr>
          </a:solidFill>
        </p:spPr>
        <p:txBody>
          <a:bodyPr anchor="t"/>
          <a:lstStyle/>
          <a:p>
            <a:pPr algn="ctr"/>
            <a:r>
              <a:rPr lang="en-US" dirty="0"/>
              <a:t>Type III: Vulnerable &amp; Non-sensitive</a:t>
            </a:r>
          </a:p>
        </p:txBody>
      </p:sp>
      <p:sp>
        <p:nvSpPr>
          <p:cNvPr id="5" name="Text Placeholder 4">
            <a:extLst>
              <a:ext uri="{FF2B5EF4-FFF2-40B4-BE49-F238E27FC236}">
                <a16:creationId xmlns:a16="http://schemas.microsoft.com/office/drawing/2014/main" id="{379B6AF8-5FF4-4B71-D215-D563A61B118B}"/>
              </a:ext>
            </a:extLst>
          </p:cNvPr>
          <p:cNvSpPr>
            <a:spLocks noGrp="1"/>
          </p:cNvSpPr>
          <p:nvPr>
            <p:ph type="body" sz="quarter" idx="3"/>
          </p:nvPr>
        </p:nvSpPr>
        <p:spPr>
          <a:solidFill>
            <a:schemeClr val="accent4">
              <a:lumMod val="40000"/>
              <a:lumOff val="60000"/>
            </a:schemeClr>
          </a:solidFill>
        </p:spPr>
        <p:txBody>
          <a:bodyPr anchor="t"/>
          <a:lstStyle/>
          <a:p>
            <a:pPr algn="ctr"/>
            <a:r>
              <a:rPr lang="en-US" dirty="0"/>
              <a:t>Type IV: Vulnerable &amp; Sensitive</a:t>
            </a:r>
          </a:p>
          <a:p>
            <a:endParaRPr lang="en-US" dirty="0"/>
          </a:p>
        </p:txBody>
      </p:sp>
      <p:graphicFrame>
        <p:nvGraphicFramePr>
          <p:cNvPr id="15" name="Content Placeholder 14">
            <a:extLst>
              <a:ext uri="{FF2B5EF4-FFF2-40B4-BE49-F238E27FC236}">
                <a16:creationId xmlns:a16="http://schemas.microsoft.com/office/drawing/2014/main" id="{D5761B12-D59D-FD3D-B476-B7E5D590CA65}"/>
              </a:ext>
            </a:extLst>
          </p:cNvPr>
          <p:cNvGraphicFramePr>
            <a:graphicFrameLocks noGrp="1"/>
          </p:cNvGraphicFramePr>
          <p:nvPr>
            <p:ph sz="quarter" idx="4"/>
            <p:extLst>
              <p:ext uri="{D42A27DB-BD31-4B8C-83A1-F6EECF244321}">
                <p14:modId xmlns:p14="http://schemas.microsoft.com/office/powerpoint/2010/main" val="2260045196"/>
              </p:ext>
            </p:extLst>
          </p:nvPr>
        </p:nvGraphicFramePr>
        <p:xfrm>
          <a:off x="665163" y="2505075"/>
          <a:ext cx="5183188" cy="37528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6" name="Content Placeholder 15">
            <a:extLst>
              <a:ext uri="{FF2B5EF4-FFF2-40B4-BE49-F238E27FC236}">
                <a16:creationId xmlns:a16="http://schemas.microsoft.com/office/drawing/2014/main" id="{D5761B12-D59D-FD3D-B476-B7E5D590CA65}"/>
              </a:ext>
            </a:extLst>
          </p:cNvPr>
          <p:cNvGraphicFramePr>
            <a:graphicFrameLocks noGrp="1"/>
          </p:cNvGraphicFramePr>
          <p:nvPr>
            <p:ph sz="half" idx="2"/>
            <p:extLst>
              <p:ext uri="{D42A27DB-BD31-4B8C-83A1-F6EECF244321}">
                <p14:modId xmlns:p14="http://schemas.microsoft.com/office/powerpoint/2010/main" val="752477789"/>
              </p:ext>
            </p:extLst>
          </p:nvPr>
        </p:nvGraphicFramePr>
        <p:xfrm>
          <a:off x="6194427" y="2443162"/>
          <a:ext cx="5157787" cy="40497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183168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D37409-3DE3-477E-93B5-CF039FE0EAFB}"/>
              </a:ext>
            </a:extLst>
          </p:cNvPr>
          <p:cNvSpPr>
            <a:spLocks noGrp="1"/>
          </p:cNvSpPr>
          <p:nvPr>
            <p:ph type="title"/>
          </p:nvPr>
        </p:nvSpPr>
        <p:spPr>
          <a:xfrm>
            <a:off x="838200" y="557188"/>
            <a:ext cx="10515600" cy="1133499"/>
          </a:xfrm>
        </p:spPr>
        <p:txBody>
          <a:bodyPr>
            <a:normAutofit/>
          </a:bodyPr>
          <a:lstStyle/>
          <a:p>
            <a:pPr algn="ctr"/>
            <a:r>
              <a:rPr lang="en-US" sz="5200"/>
              <a:t>Analysis: Quantitative </a:t>
            </a:r>
          </a:p>
        </p:txBody>
      </p:sp>
      <p:graphicFrame>
        <p:nvGraphicFramePr>
          <p:cNvPr id="5" name="Content Placeholder 2">
            <a:extLst>
              <a:ext uri="{FF2B5EF4-FFF2-40B4-BE49-F238E27FC236}">
                <a16:creationId xmlns:a16="http://schemas.microsoft.com/office/drawing/2014/main" id="{0F28956B-B2F1-039B-1855-2C35C96315AB}"/>
              </a:ext>
            </a:extLst>
          </p:cNvPr>
          <p:cNvGraphicFramePr>
            <a:graphicFrameLocks noGrp="1"/>
          </p:cNvGraphicFramePr>
          <p:nvPr>
            <p:ph idx="1"/>
            <p:extLst>
              <p:ext uri="{D42A27DB-BD31-4B8C-83A1-F6EECF244321}">
                <p14:modId xmlns:p14="http://schemas.microsoft.com/office/powerpoint/2010/main" val="1137599439"/>
              </p:ext>
            </p:extLst>
          </p:nvPr>
        </p:nvGraphicFramePr>
        <p:xfrm>
          <a:off x="450573" y="1842052"/>
          <a:ext cx="11476383" cy="43392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16119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 name="Rectangle 1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Freeform: Shape 2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 name="Rectangle 2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4CBBC1E-A7E0-6D14-EEEF-F3C5216C009A}"/>
              </a:ext>
            </a:extLst>
          </p:cNvPr>
          <p:cNvSpPr>
            <a:spLocks noGrp="1"/>
          </p:cNvSpPr>
          <p:nvPr>
            <p:ph type="title"/>
          </p:nvPr>
        </p:nvSpPr>
        <p:spPr>
          <a:xfrm>
            <a:off x="466722" y="586855"/>
            <a:ext cx="3201366" cy="3387497"/>
          </a:xfrm>
        </p:spPr>
        <p:txBody>
          <a:bodyPr anchor="b">
            <a:normAutofit/>
          </a:bodyPr>
          <a:lstStyle/>
          <a:p>
            <a:pPr algn="r"/>
            <a:r>
              <a:rPr lang="en-US" sz="4000" dirty="0">
                <a:solidFill>
                  <a:srgbClr val="FFFFFF"/>
                </a:solidFill>
              </a:rPr>
              <a:t>Analytical Model</a:t>
            </a:r>
          </a:p>
        </p:txBody>
      </p:sp>
      <p:sp>
        <p:nvSpPr>
          <p:cNvPr id="4" name="Rectangle 1">
            <a:extLst>
              <a:ext uri="{FF2B5EF4-FFF2-40B4-BE49-F238E27FC236}">
                <a16:creationId xmlns:a16="http://schemas.microsoft.com/office/drawing/2014/main" id="{CB5B5897-465E-436B-342B-F270A1019534}"/>
              </a:ext>
            </a:extLst>
          </p:cNvPr>
          <p:cNvSpPr>
            <a:spLocks noGrp="1" noChangeArrowheads="1"/>
          </p:cNvSpPr>
          <p:nvPr>
            <p:ph idx="1"/>
          </p:nvPr>
        </p:nvSpPr>
        <p:spPr bwMode="auto">
          <a:xfrm>
            <a:off x="4810259" y="649480"/>
            <a:ext cx="7129950" cy="554604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ctr" anchorCtr="0" compatLnSpc="1">
            <a:prstTxWarp prst="textNoShape">
              <a:avLst/>
            </a:prstTxWarp>
            <a:norm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defTabSz="914400" rtl="0" eaLnBrk="0" fontAlgn="base" latinLnBrk="0" hangingPunct="0">
              <a:spcBef>
                <a:spcPct val="0"/>
              </a:spcBef>
              <a:spcAft>
                <a:spcPts val="600"/>
              </a:spcAft>
              <a:buClrTx/>
              <a:buSzTx/>
              <a:buFont typeface="Wingdings" panose="05000000000000000000" pitchFamily="2" charset="2"/>
              <a:buChar char="§"/>
              <a:tabLst/>
            </a:pPr>
            <a:endParaRPr kumimoji="0" lang="en-US" altLang="en-US" sz="2000" b="0" i="0" u="none" strike="noStrike" cap="none" normalizeH="0" baseline="0" dirty="0">
              <a:ln>
                <a:noFill/>
              </a:ln>
              <a:effectLst/>
              <a:latin typeface="Cambria" panose="02040503050406030204" pitchFamily="18" charset="0"/>
            </a:endParaRPr>
          </a:p>
          <a:p>
            <a:pPr marR="0" lvl="0" defTabSz="914400" rtl="0" eaLnBrk="0" fontAlgn="base" latinLnBrk="0" hangingPunct="0">
              <a:spcBef>
                <a:spcPct val="0"/>
              </a:spcBef>
              <a:spcAft>
                <a:spcPts val="600"/>
              </a:spcAft>
              <a:buClrTx/>
              <a:buSzTx/>
              <a:buFont typeface="Wingdings" panose="05000000000000000000" pitchFamily="2" charset="2"/>
              <a:buChar char="§"/>
              <a:tabLst/>
            </a:pPr>
            <a:endParaRPr kumimoji="0" lang="en-US" altLang="en-US" sz="2000" b="0" i="0" u="none" strike="noStrike" cap="none" normalizeH="0" baseline="0" dirty="0">
              <a:ln>
                <a:noFill/>
              </a:ln>
              <a:effectLst/>
              <a:latin typeface="Cambria" panose="02040503050406030204" pitchFamily="18" charset="0"/>
            </a:endParaRPr>
          </a:p>
          <a:p>
            <a:pPr marR="0" lvl="0" defTabSz="914400" rtl="0" eaLnBrk="0" fontAlgn="base" latinLnBrk="0" hangingPunct="0">
              <a:spcBef>
                <a:spcPct val="0"/>
              </a:spcBef>
              <a:spcAft>
                <a:spcPts val="600"/>
              </a:spcAft>
              <a:buClrTx/>
              <a:buSzTx/>
              <a:buFont typeface="Wingdings" panose="05000000000000000000" pitchFamily="2" charset="2"/>
              <a:buChar char="§"/>
              <a:tabLst/>
            </a:pPr>
            <a:endParaRPr lang="en-US" altLang="en-US" sz="2000" dirty="0">
              <a:latin typeface="Cambria" panose="02040503050406030204" pitchFamily="18" charset="0"/>
            </a:endParaRPr>
          </a:p>
          <a:p>
            <a:pPr marR="0" lvl="0" defTabSz="914400" rtl="0" eaLnBrk="0" fontAlgn="base" latinLnBrk="0" hangingPunct="0">
              <a:spcBef>
                <a:spcPct val="0"/>
              </a:spcBef>
              <a:spcAft>
                <a:spcPts val="600"/>
              </a:spcAft>
              <a:buClrTx/>
              <a:buSzTx/>
              <a:buFont typeface="Wingdings" panose="05000000000000000000" pitchFamily="2" charset="2"/>
              <a:buChar char="§"/>
              <a:tabLst/>
            </a:pPr>
            <a:endParaRPr kumimoji="0" lang="en-US" altLang="en-US" sz="2000" b="0" i="0" u="none" strike="noStrike" cap="none" normalizeH="0" baseline="0" dirty="0">
              <a:ln>
                <a:noFill/>
              </a:ln>
              <a:effectLst/>
              <a:latin typeface="Cambria" panose="02040503050406030204" pitchFamily="18" charset="0"/>
            </a:endParaRPr>
          </a:p>
          <a:p>
            <a:pPr>
              <a:spcAft>
                <a:spcPts val="600"/>
              </a:spcAft>
              <a:buFont typeface="Wingdings" panose="05000000000000000000" pitchFamily="2" charset="2"/>
              <a:buChar char="§"/>
            </a:pPr>
            <a:endParaRPr lang="en-US" sz="2400" dirty="0"/>
          </a:p>
          <a:p>
            <a:pPr>
              <a:spcAft>
                <a:spcPts val="600"/>
              </a:spcAft>
              <a:buFont typeface="Wingdings" panose="05000000000000000000" pitchFamily="2" charset="2"/>
              <a:buChar char="§"/>
            </a:pPr>
            <a:endParaRPr lang="en-US" sz="2400" dirty="0"/>
          </a:p>
          <a:p>
            <a:pPr>
              <a:spcAft>
                <a:spcPts val="600"/>
              </a:spcAft>
              <a:buFont typeface="Wingdings" panose="05000000000000000000" pitchFamily="2" charset="2"/>
              <a:buChar char="§"/>
            </a:pPr>
            <a:r>
              <a:rPr lang="en-US" sz="3000" dirty="0"/>
              <a:t>I will use the Philadelphia Federal Reserve Bank developed </a:t>
            </a:r>
            <a:r>
              <a:rPr lang="en-US" sz="3000" dirty="0">
                <a:solidFill>
                  <a:srgbClr val="FF0000"/>
                </a:solidFill>
              </a:rPr>
              <a:t>coincident index </a:t>
            </a:r>
            <a:r>
              <a:rPr lang="en-US" sz="3000" dirty="0"/>
              <a:t>instead of regional GDP as a proxy for measuring economic performance of a state.   </a:t>
            </a:r>
          </a:p>
          <a:p>
            <a:pPr>
              <a:spcAft>
                <a:spcPts val="600"/>
              </a:spcAft>
              <a:buFont typeface="Wingdings" panose="05000000000000000000" pitchFamily="2" charset="2"/>
              <a:buChar char="§"/>
            </a:pPr>
            <a:endParaRPr lang="en-US" sz="2400" dirty="0"/>
          </a:p>
          <a:p>
            <a:pPr marL="0" indent="0">
              <a:spcAft>
                <a:spcPts val="600"/>
              </a:spcAft>
              <a:buNone/>
            </a:pPr>
            <a:endParaRPr lang="en-US" sz="2400" dirty="0"/>
          </a:p>
          <a:p>
            <a:pPr marL="0" marR="0" lvl="0" indent="0">
              <a:spcAft>
                <a:spcPts val="600"/>
              </a:spcAft>
              <a:buClrTx/>
              <a:buSzTx/>
              <a:buNone/>
              <a:tabLst/>
            </a:pPr>
            <a:endParaRPr lang="en-US" altLang="en-US" sz="2400" dirty="0"/>
          </a:p>
          <a:p>
            <a:pPr marR="0" lvl="0" defTabSz="914400" rtl="0" eaLnBrk="0" fontAlgn="base" latinLnBrk="0" hangingPunct="0">
              <a:spcBef>
                <a:spcPct val="0"/>
              </a:spcBef>
              <a:spcAft>
                <a:spcPts val="600"/>
              </a:spcAft>
              <a:buClrTx/>
              <a:buSzTx/>
              <a:buFont typeface="Wingdings" panose="05000000000000000000" pitchFamily="2" charset="2"/>
              <a:buChar char="§"/>
              <a:tabLst/>
            </a:pPr>
            <a:endParaRPr kumimoji="0" lang="en-US" altLang="en-US" sz="2400" b="0" i="0" u="none" strike="noStrike" cap="none" normalizeH="0" baseline="0" dirty="0">
              <a:ln>
                <a:noFill/>
              </a:ln>
              <a:effectLst/>
              <a:latin typeface="Cambria" panose="02040503050406030204" pitchFamily="18" charset="0"/>
            </a:endParaRPr>
          </a:p>
          <a:p>
            <a:pPr marL="0" marR="0" lvl="0" indent="0" defTabSz="914400" rtl="0" eaLnBrk="0" fontAlgn="base" latinLnBrk="0" hangingPunct="0">
              <a:spcBef>
                <a:spcPct val="0"/>
              </a:spcBef>
              <a:spcAft>
                <a:spcPts val="600"/>
              </a:spcAft>
              <a:buClrTx/>
              <a:buSzTx/>
              <a:buFontTx/>
              <a:buNone/>
              <a:tabLst/>
            </a:pPr>
            <a:endParaRPr lang="en-US" altLang="en-US" sz="2000" dirty="0">
              <a:latin typeface="Cambria" panose="02040503050406030204" pitchFamily="18" charset="0"/>
            </a:endParaRPr>
          </a:p>
          <a:p>
            <a:pPr marL="0" marR="0" lvl="0" indent="0" defTabSz="914400" rtl="0" eaLnBrk="0" fontAlgn="base" latinLnBrk="0" hangingPunct="0">
              <a:spcBef>
                <a:spcPct val="0"/>
              </a:spcBef>
              <a:spcAft>
                <a:spcPts val="600"/>
              </a:spcAft>
              <a:buClrTx/>
              <a:buSzTx/>
              <a:buFontTx/>
              <a:buNone/>
              <a:tabLst/>
            </a:pPr>
            <a:endParaRPr kumimoji="0" lang="en-US" altLang="en-US" sz="2000" b="0" i="0" u="none" strike="noStrike" cap="none" normalizeH="0" baseline="0" dirty="0">
              <a:ln>
                <a:noFill/>
              </a:ln>
              <a:effectLst/>
              <a:latin typeface="Cambria" panose="02040503050406030204" pitchFamily="18" charset="0"/>
            </a:endParaRPr>
          </a:p>
          <a:p>
            <a:pPr marL="0" marR="0" lvl="0" indent="0" defTabSz="914400" rtl="0" eaLnBrk="0" fontAlgn="base" latinLnBrk="0" hangingPunct="0">
              <a:spcBef>
                <a:spcPct val="0"/>
              </a:spcBef>
              <a:spcAft>
                <a:spcPts val="600"/>
              </a:spcAft>
              <a:buClrTx/>
              <a:buSzTx/>
              <a:buFontTx/>
              <a:buNone/>
              <a:tabLst/>
            </a:pPr>
            <a:endParaRPr lang="en-US" altLang="en-US" sz="2000" dirty="0">
              <a:latin typeface="Cambria" panose="02040503050406030204" pitchFamily="18" charset="0"/>
            </a:endParaRPr>
          </a:p>
          <a:p>
            <a:pPr marL="0" marR="0" lvl="0" indent="0" defTabSz="914400" rtl="0" eaLnBrk="0" fontAlgn="base" latinLnBrk="0" hangingPunct="0">
              <a:spcBef>
                <a:spcPct val="0"/>
              </a:spcBef>
              <a:spcAft>
                <a:spcPts val="600"/>
              </a:spcAft>
              <a:buClrTx/>
              <a:buSzTx/>
              <a:buFontTx/>
              <a:buNone/>
              <a:tabLst/>
            </a:pPr>
            <a:endParaRPr kumimoji="0" lang="en-US" altLang="en-US" sz="2000" b="0" i="0" u="none" strike="noStrike" cap="none" normalizeH="0" baseline="0" dirty="0">
              <a:ln>
                <a:noFill/>
              </a:ln>
              <a:effectLst/>
              <a:latin typeface="Cambria" panose="02040503050406030204" pitchFamily="18" charset="0"/>
            </a:endParaRPr>
          </a:p>
          <a:p>
            <a:pPr marL="0" marR="0" lvl="0" indent="0" defTabSz="914400" rtl="0" eaLnBrk="0" fontAlgn="base" latinLnBrk="0" hangingPunct="0">
              <a:spcBef>
                <a:spcPct val="0"/>
              </a:spcBef>
              <a:spcAft>
                <a:spcPts val="600"/>
              </a:spcAft>
              <a:buClrTx/>
              <a:buSzTx/>
              <a:buFontTx/>
              <a:buNone/>
              <a:tabLst/>
            </a:pPr>
            <a:endParaRPr lang="en-US" altLang="en-US" sz="2000" dirty="0">
              <a:latin typeface="Cambria" panose="02040503050406030204" pitchFamily="18" charset="0"/>
            </a:endParaRPr>
          </a:p>
          <a:p>
            <a:pPr marL="0" marR="0" lvl="0" indent="0" defTabSz="914400" rtl="0" eaLnBrk="0" fontAlgn="base" latinLnBrk="0" hangingPunct="0">
              <a:spcBef>
                <a:spcPct val="0"/>
              </a:spcBef>
              <a:spcAft>
                <a:spcPts val="600"/>
              </a:spcAft>
              <a:buClrTx/>
              <a:buSzTx/>
              <a:buFontTx/>
              <a:buNone/>
              <a:tabLst/>
            </a:pPr>
            <a:endParaRPr kumimoji="0" lang="en-US" altLang="en-US" sz="2000" b="0" i="0" u="none" strike="noStrike" cap="none" normalizeH="0" baseline="0" dirty="0">
              <a:ln>
                <a:noFill/>
              </a:ln>
              <a:effectLst/>
              <a:latin typeface="Cambria" panose="02040503050406030204" pitchFamily="18" charset="0"/>
            </a:endParaRPr>
          </a:p>
          <a:p>
            <a:pPr marL="0" marR="0" lvl="0" indent="0" defTabSz="914400" rtl="0" eaLnBrk="0" fontAlgn="base" latinLnBrk="0" hangingPunct="0">
              <a:spcBef>
                <a:spcPct val="0"/>
              </a:spcBef>
              <a:spcAft>
                <a:spcPts val="600"/>
              </a:spcAft>
              <a:buClrTx/>
              <a:buSzTx/>
              <a:buFontTx/>
              <a:buNone/>
              <a:tabLst/>
            </a:pPr>
            <a:endParaRPr kumimoji="0" lang="en-US" altLang="en-US" sz="2000" b="0" i="0" u="none" strike="noStrike" cap="none" normalizeH="0" baseline="0" dirty="0">
              <a:ln>
                <a:noFill/>
              </a:ln>
              <a:effectLst/>
            </a:endParaRPr>
          </a:p>
        </p:txBody>
      </p:sp>
    </p:spTree>
    <p:extLst>
      <p:ext uri="{BB962C8B-B14F-4D97-AF65-F5344CB8AC3E}">
        <p14:creationId xmlns:p14="http://schemas.microsoft.com/office/powerpoint/2010/main" val="37857002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87F3D7-864D-4478-AF95-5D511EEBA220}"/>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Coincident index</a:t>
            </a:r>
          </a:p>
        </p:txBody>
      </p:sp>
      <p:sp>
        <p:nvSpPr>
          <p:cNvPr id="3" name="Content Placeholder 2">
            <a:extLst>
              <a:ext uri="{FF2B5EF4-FFF2-40B4-BE49-F238E27FC236}">
                <a16:creationId xmlns:a16="http://schemas.microsoft.com/office/drawing/2014/main" id="{91F46ABF-78C6-49C1-9F9E-9656AB4A8165}"/>
              </a:ext>
            </a:extLst>
          </p:cNvPr>
          <p:cNvSpPr>
            <a:spLocks noGrp="1"/>
          </p:cNvSpPr>
          <p:nvPr>
            <p:ph idx="1"/>
          </p:nvPr>
        </p:nvSpPr>
        <p:spPr>
          <a:xfrm>
            <a:off x="4810259" y="649480"/>
            <a:ext cx="6555347" cy="5546047"/>
          </a:xfrm>
        </p:spPr>
        <p:txBody>
          <a:bodyPr anchor="ctr">
            <a:normAutofit/>
          </a:bodyPr>
          <a:lstStyle/>
          <a:p>
            <a:r>
              <a:rPr lang="en-US" sz="3200" dirty="0"/>
              <a:t>The </a:t>
            </a:r>
            <a:r>
              <a:rPr lang="en-US" sz="3200" dirty="0">
                <a:solidFill>
                  <a:srgbClr val="FF0000"/>
                </a:solidFill>
              </a:rPr>
              <a:t>coincident index </a:t>
            </a:r>
            <a:r>
              <a:rPr lang="en-US" sz="3200" dirty="0"/>
              <a:t>combine four state-level indicators to summarize current economic conditions in a single statistic. </a:t>
            </a:r>
          </a:p>
          <a:p>
            <a:pPr lvl="1">
              <a:buFont typeface="Wingdings" panose="05000000000000000000" pitchFamily="2" charset="2"/>
              <a:buChar char="v"/>
            </a:pPr>
            <a:r>
              <a:rPr lang="en-US" sz="2000" dirty="0"/>
              <a:t>Nonfarm payroll employment, </a:t>
            </a:r>
          </a:p>
          <a:p>
            <a:pPr lvl="1">
              <a:buFont typeface="Wingdings" panose="05000000000000000000" pitchFamily="2" charset="2"/>
              <a:buChar char="v"/>
            </a:pPr>
            <a:r>
              <a:rPr lang="en-US" sz="2000" dirty="0"/>
              <a:t>Average hours worked in manufacturing by production workers, </a:t>
            </a:r>
          </a:p>
          <a:p>
            <a:pPr lvl="1">
              <a:buFont typeface="Wingdings" panose="05000000000000000000" pitchFamily="2" charset="2"/>
              <a:buChar char="v"/>
            </a:pPr>
            <a:r>
              <a:rPr lang="en-US" sz="2000" dirty="0"/>
              <a:t>The unemployment rate, and </a:t>
            </a:r>
          </a:p>
          <a:p>
            <a:pPr lvl="1">
              <a:buFont typeface="Wingdings" panose="05000000000000000000" pitchFamily="2" charset="2"/>
              <a:buChar char="v"/>
            </a:pPr>
            <a:r>
              <a:rPr lang="en-US" sz="2000" dirty="0"/>
              <a:t>Wage and salary disbursements deflated by the consumer price index.</a:t>
            </a:r>
          </a:p>
          <a:p>
            <a:r>
              <a:rPr lang="en-US" sz="1800" dirty="0"/>
              <a:t>The trend for each state’s index is set to the trend of its gross domestic product (GDP), so long-term growth in the state’s index matches long-term growth in its GDP.</a:t>
            </a:r>
          </a:p>
        </p:txBody>
      </p:sp>
    </p:spTree>
    <p:extLst>
      <p:ext uri="{BB962C8B-B14F-4D97-AF65-F5344CB8AC3E}">
        <p14:creationId xmlns:p14="http://schemas.microsoft.com/office/powerpoint/2010/main" val="3238088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21423E29-89C6-9A1C-3B73-2BA726936049}"/>
              </a:ext>
            </a:extLst>
          </p:cNvPr>
          <p:cNvSpPr>
            <a:spLocks noGrp="1"/>
          </p:cNvSpPr>
          <p:nvPr>
            <p:ph type="title"/>
          </p:nvPr>
        </p:nvSpPr>
        <p:spPr>
          <a:xfrm>
            <a:off x="777240" y="731519"/>
            <a:ext cx="2845191" cy="3237579"/>
          </a:xfrm>
        </p:spPr>
        <p:txBody>
          <a:bodyPr>
            <a:normAutofit/>
          </a:bodyPr>
          <a:lstStyle/>
          <a:p>
            <a:r>
              <a:rPr lang="en-US" sz="3800" dirty="0">
                <a:solidFill>
                  <a:srgbClr val="FFFFFF"/>
                </a:solidFill>
              </a:rPr>
              <a:t>The Background to Study</a:t>
            </a: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36F76B5-A9AE-095B-8186-773F684412F5}"/>
              </a:ext>
            </a:extLst>
          </p:cNvPr>
          <p:cNvSpPr>
            <a:spLocks noGrp="1"/>
          </p:cNvSpPr>
          <p:nvPr>
            <p:ph idx="1"/>
          </p:nvPr>
        </p:nvSpPr>
        <p:spPr>
          <a:xfrm>
            <a:off x="4379709" y="686862"/>
            <a:ext cx="7037591" cy="5475129"/>
          </a:xfrm>
        </p:spPr>
        <p:txBody>
          <a:bodyPr anchor="ctr">
            <a:normAutofit/>
          </a:bodyPr>
          <a:lstStyle/>
          <a:p>
            <a:r>
              <a:rPr lang="en-US" sz="2600" b="0" i="0" dirty="0">
                <a:effectLst/>
                <a:latin typeface="Times New Roman" panose="02020603050405020304" pitchFamily="18" charset="0"/>
                <a:cs typeface="Times New Roman" panose="02020603050405020304" pitchFamily="18" charset="0"/>
              </a:rPr>
              <a:t>A </a:t>
            </a:r>
            <a:r>
              <a:rPr lang="en-US" sz="2600" b="0" i="1" dirty="0">
                <a:effectLst/>
                <a:latin typeface="Times New Roman" panose="02020603050405020304" pitchFamily="18" charset="0"/>
                <a:cs typeface="Times New Roman" panose="02020603050405020304" pitchFamily="18" charset="0"/>
              </a:rPr>
              <a:t>recession</a:t>
            </a:r>
            <a:r>
              <a:rPr lang="en-US" sz="2600" b="0" i="0" dirty="0">
                <a:effectLst/>
                <a:latin typeface="Times New Roman" panose="02020603050405020304" pitchFamily="18" charset="0"/>
                <a:cs typeface="Times New Roman" panose="02020603050405020304" pitchFamily="18" charset="0"/>
              </a:rPr>
              <a:t> is </a:t>
            </a:r>
            <a:r>
              <a:rPr lang="en-US" sz="2600" i="0" dirty="0">
                <a:effectLst/>
                <a:latin typeface="Times New Roman" panose="02020603050405020304" pitchFamily="18" charset="0"/>
                <a:cs typeface="Times New Roman" panose="02020603050405020304" pitchFamily="18" charset="0"/>
              </a:rPr>
              <a:t>“a significant decline in economic activity spread across the economy, lasting more than a few months, normally visible in production, employment, real income, and other indicators.” </a:t>
            </a:r>
            <a:r>
              <a:rPr lang="en-US" sz="2600" b="0" i="0" dirty="0">
                <a:effectLst/>
                <a:latin typeface="Times New Roman" panose="02020603050405020304" pitchFamily="18" charset="0"/>
                <a:cs typeface="Times New Roman" panose="02020603050405020304" pitchFamily="18" charset="0"/>
              </a:rPr>
              <a:t>(NBER)</a:t>
            </a:r>
          </a:p>
          <a:p>
            <a:r>
              <a:rPr lang="en-US" sz="2600" dirty="0">
                <a:latin typeface="Times New Roman" panose="02020603050405020304" pitchFamily="18" charset="0"/>
                <a:cs typeface="Times New Roman" panose="02020603050405020304" pitchFamily="18" charset="0"/>
              </a:rPr>
              <a:t>A recession, if not addressed, can carry serious economic, social, and political consequences.  </a:t>
            </a:r>
          </a:p>
        </p:txBody>
      </p:sp>
    </p:spTree>
    <p:extLst>
      <p:ext uri="{BB962C8B-B14F-4D97-AF65-F5344CB8AC3E}">
        <p14:creationId xmlns:p14="http://schemas.microsoft.com/office/powerpoint/2010/main" val="10475175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9FFE50-5AC6-AB16-00D8-4A134CF0BD4A}"/>
              </a:ext>
            </a:extLst>
          </p:cNvPr>
          <p:cNvSpPr>
            <a:spLocks noGrp="1"/>
          </p:cNvSpPr>
          <p:nvPr>
            <p:ph type="title"/>
          </p:nvPr>
        </p:nvSpPr>
        <p:spPr/>
        <p:txBody>
          <a:bodyPr/>
          <a:lstStyle/>
          <a:p>
            <a:r>
              <a:rPr lang="en-US" dirty="0"/>
              <a:t>Analytical Model</a:t>
            </a:r>
          </a:p>
        </p:txBody>
      </p:sp>
      <p:sp>
        <p:nvSpPr>
          <p:cNvPr id="3" name="Content Placeholder 2">
            <a:extLst>
              <a:ext uri="{FF2B5EF4-FFF2-40B4-BE49-F238E27FC236}">
                <a16:creationId xmlns:a16="http://schemas.microsoft.com/office/drawing/2014/main" id="{FBBC4B5A-3F04-F5AB-E8F7-A61248E4E9FC}"/>
              </a:ext>
            </a:extLst>
          </p:cNvPr>
          <p:cNvSpPr>
            <a:spLocks noGrp="1"/>
          </p:cNvSpPr>
          <p:nvPr>
            <p:ph idx="1"/>
          </p:nvPr>
        </p:nvSpPr>
        <p:spPr/>
        <p:txBody>
          <a:bodyPr/>
          <a:lstStyle/>
          <a:p>
            <a:r>
              <a:rPr lang="en-US" altLang="en-US" sz="2800" dirty="0"/>
              <a:t>The </a:t>
            </a:r>
            <a:r>
              <a:rPr lang="en-US" altLang="en-US" sz="2800" dirty="0">
                <a:solidFill>
                  <a:srgbClr val="FF0000"/>
                </a:solidFill>
              </a:rPr>
              <a:t>regional economic resistance index </a:t>
            </a:r>
            <a:r>
              <a:rPr lang="en-US" altLang="en-US" sz="2800" dirty="0"/>
              <a:t>determines how a region is economically resistant compared to the national average by comparing annual growth in the gross regional domestic product (GRDP) and national GDP. </a:t>
            </a:r>
            <a:r>
              <a:rPr lang="en-US" altLang="en-US" sz="1400" dirty="0"/>
              <a:t>(</a:t>
            </a:r>
            <a:r>
              <a:rPr lang="en-US" altLang="en-US" sz="1400" dirty="0">
                <a:latin typeface="Times New Roman" panose="02020603050405020304" pitchFamily="18" charset="0"/>
                <a:cs typeface="Times New Roman" panose="02020603050405020304" pitchFamily="18" charset="0"/>
              </a:rPr>
              <a:t>Prescott &amp; </a:t>
            </a:r>
            <a:r>
              <a:rPr lang="en-US" altLang="en-US" sz="1400" dirty="0" err="1">
                <a:latin typeface="Times New Roman" panose="02020603050405020304" pitchFamily="18" charset="0"/>
                <a:cs typeface="Times New Roman" panose="02020603050405020304" pitchFamily="18" charset="0"/>
              </a:rPr>
              <a:t>Gjerde</a:t>
            </a:r>
            <a:r>
              <a:rPr lang="en-US" altLang="en-US" sz="1400" dirty="0">
                <a:latin typeface="Times New Roman" panose="02020603050405020304" pitchFamily="18" charset="0"/>
                <a:cs typeface="Times New Roman" panose="02020603050405020304" pitchFamily="18" charset="0"/>
              </a:rPr>
              <a:t>).</a:t>
            </a:r>
            <a:r>
              <a:rPr lang="en-US" altLang="en-US" sz="1400" b="1" dirty="0">
                <a:solidFill>
                  <a:srgbClr val="242424"/>
                </a:solidFill>
                <a:latin typeface="Times New Roman" panose="02020603050405020304" pitchFamily="18" charset="0"/>
                <a:cs typeface="Times New Roman" panose="02020603050405020304" pitchFamily="18" charset="0"/>
              </a:rPr>
              <a:t> </a:t>
            </a:r>
            <a:endParaRPr lang="en-US" altLang="en-US" sz="1400" dirty="0"/>
          </a:p>
          <a:p>
            <a:endParaRPr lang="en-US" dirty="0"/>
          </a:p>
        </p:txBody>
      </p:sp>
    </p:spTree>
    <p:extLst>
      <p:ext uri="{BB962C8B-B14F-4D97-AF65-F5344CB8AC3E}">
        <p14:creationId xmlns:p14="http://schemas.microsoft.com/office/powerpoint/2010/main" val="2802455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E53C0-2620-4E3E-321B-A7E0D47F1C9A}"/>
              </a:ext>
            </a:extLst>
          </p:cNvPr>
          <p:cNvSpPr>
            <a:spLocks noGrp="1"/>
          </p:cNvSpPr>
          <p:nvPr>
            <p:ph type="title"/>
          </p:nvPr>
        </p:nvSpPr>
        <p:spPr>
          <a:xfrm>
            <a:off x="838200" y="365126"/>
            <a:ext cx="10515600" cy="1079362"/>
          </a:xfrm>
        </p:spPr>
        <p:txBody>
          <a:bodyPr/>
          <a:lstStyle/>
          <a:p>
            <a:r>
              <a:rPr lang="en-US" dirty="0"/>
              <a:t>Analytical Model</a:t>
            </a:r>
          </a:p>
        </p:txBody>
      </p:sp>
      <p:sp>
        <p:nvSpPr>
          <p:cNvPr id="3" name="Content Placeholder 2">
            <a:extLst>
              <a:ext uri="{FF2B5EF4-FFF2-40B4-BE49-F238E27FC236}">
                <a16:creationId xmlns:a16="http://schemas.microsoft.com/office/drawing/2014/main" id="{A6C0019C-11AD-3D60-3B03-B532501EDE42}"/>
              </a:ext>
            </a:extLst>
          </p:cNvPr>
          <p:cNvSpPr>
            <a:spLocks noGrp="1"/>
          </p:cNvSpPr>
          <p:nvPr>
            <p:ph idx="1"/>
          </p:nvPr>
        </p:nvSpPr>
        <p:spPr>
          <a:xfrm>
            <a:off x="838200" y="1550504"/>
            <a:ext cx="10515600" cy="5035825"/>
          </a:xfrm>
        </p:spPr>
        <p:txBody>
          <a:bodyPr>
            <a:normAutofit/>
          </a:bodyPr>
          <a:lstStyle/>
          <a:p>
            <a:pPr marR="0" lvl="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2800" b="0" i="0" u="none" strike="noStrike" cap="none" normalizeH="0" baseline="0" dirty="0">
                <a:ln>
                  <a:noFill/>
                </a:ln>
                <a:solidFill>
                  <a:srgbClr val="212121"/>
                </a:solidFill>
                <a:effectLst/>
                <a:latin typeface="Cambria" panose="02040503050406030204" pitchFamily="18" charset="0"/>
              </a:rPr>
              <a:t>The </a:t>
            </a:r>
            <a:r>
              <a:rPr kumimoji="0" lang="en-US" altLang="en-US" sz="2800" b="0" i="0" u="none" strike="noStrike" cap="none" normalizeH="0" baseline="0" dirty="0">
                <a:ln>
                  <a:noFill/>
                </a:ln>
                <a:solidFill>
                  <a:srgbClr val="FF0000"/>
                </a:solidFill>
                <a:effectLst/>
                <a:latin typeface="Cambria" panose="02040503050406030204" pitchFamily="18" charset="0"/>
              </a:rPr>
              <a:t>economic resistance </a:t>
            </a:r>
            <a:r>
              <a:rPr kumimoji="0" lang="en-US" altLang="en-US" sz="2800" b="0" i="0" u="none" strike="noStrike" cap="none" normalizeH="0" baseline="0" dirty="0">
                <a:ln>
                  <a:noFill/>
                </a:ln>
                <a:solidFill>
                  <a:srgbClr val="212121"/>
                </a:solidFill>
                <a:effectLst/>
                <a:latin typeface="Cambria" panose="02040503050406030204" pitchFamily="18" charset="0"/>
              </a:rPr>
              <a:t>at the state level (</a:t>
            </a:r>
            <a:r>
              <a:rPr kumimoji="0" lang="en-US" altLang="en-US" sz="2800" b="0" i="0" u="none" strike="noStrike" cap="none" normalizeH="0" baseline="0" dirty="0">
                <a:ln>
                  <a:noFill/>
                </a:ln>
                <a:solidFill>
                  <a:srgbClr val="212121"/>
                </a:solidFill>
                <a:effectLst/>
                <a:latin typeface="MathJax_Math-italic"/>
              </a:rPr>
              <a:t>βr</a:t>
            </a:r>
            <a:r>
              <a:rPr kumimoji="0" lang="en-US" altLang="en-US" sz="2800" b="0" i="0" u="none" strike="noStrike" cap="none" normalizeH="0" baseline="0" dirty="0">
                <a:ln>
                  <a:noFill/>
                </a:ln>
                <a:solidFill>
                  <a:srgbClr val="212121"/>
                </a:solidFill>
                <a:effectLst/>
                <a:latin typeface="MathJax_Main"/>
              </a:rPr>
              <a:t>)</a:t>
            </a:r>
            <a:r>
              <a:rPr kumimoji="0" lang="en-US" altLang="en-US" sz="2800" b="0" i="0" u="none" strike="noStrike" cap="none" normalizeH="0" baseline="0" dirty="0">
                <a:ln>
                  <a:noFill/>
                </a:ln>
                <a:solidFill>
                  <a:srgbClr val="212121"/>
                </a:solidFill>
                <a:effectLst/>
                <a:latin typeface="Cambria" panose="02040503050406030204" pitchFamily="18" charset="0"/>
              </a:rPr>
              <a:t> can be defined as follows:</a:t>
            </a:r>
            <a:endParaRPr kumimoji="0" lang="en-US" altLang="en-US"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a:ln>
                <a:noFill/>
              </a:ln>
              <a:solidFill>
                <a:srgbClr val="212121"/>
              </a:solidFill>
              <a:effectLst/>
              <a:latin typeface="MathJax_Math-italic"/>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a:ln>
                <a:noFill/>
              </a:ln>
              <a:solidFill>
                <a:srgbClr val="FF0000"/>
              </a:solidFill>
              <a:effectLst/>
              <a:latin typeface="Cambria" panose="02040503050406030204" pitchFamily="18" charset="0"/>
            </a:endParaRPr>
          </a:p>
          <a:p>
            <a:pPr marL="0" marR="0" lvl="0" indent="0" algn="l" defTabSz="914400" rtl="0" eaLnBrk="0" fontAlgn="ctr" latinLnBrk="0" hangingPunct="0">
              <a:lnSpc>
                <a:spcPct val="100000"/>
              </a:lnSpc>
              <a:spcBef>
                <a:spcPct val="0"/>
              </a:spcBef>
              <a:spcAft>
                <a:spcPct val="0"/>
              </a:spcAft>
              <a:buClrTx/>
              <a:buSzTx/>
              <a:buFontTx/>
              <a:buNone/>
              <a:tabLst/>
            </a:pPr>
            <a:endParaRPr kumimoji="0" lang="en-US" altLang="en-US"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0" i="0" u="none" strike="noStrike" cap="none" normalizeH="0" baseline="0" dirty="0">
                <a:ln>
                  <a:noFill/>
                </a:ln>
                <a:solidFill>
                  <a:srgbClr val="212121"/>
                </a:solidFill>
                <a:effectLst/>
                <a:latin typeface="Cambria" panose="02040503050406030204" pitchFamily="18" charset="0"/>
              </a:rPr>
              <a:t>where </a:t>
            </a:r>
            <a:r>
              <a:rPr kumimoji="0" lang="en-US" altLang="en-US" sz="2800" b="0" i="0" u="none" strike="noStrike" cap="none" normalizeH="0" baseline="0" dirty="0">
                <a:ln>
                  <a:noFill/>
                </a:ln>
                <a:solidFill>
                  <a:srgbClr val="212121"/>
                </a:solidFill>
                <a:effectLst/>
                <a:latin typeface="MathJax_Main"/>
              </a:rPr>
              <a:t>Δ</a:t>
            </a:r>
            <a:r>
              <a:rPr kumimoji="0" lang="en-US" altLang="en-US" sz="2800" b="0" i="0" u="none" strike="noStrike" cap="none" normalizeH="0" baseline="0" dirty="0">
                <a:ln>
                  <a:noFill/>
                </a:ln>
                <a:solidFill>
                  <a:srgbClr val="212121"/>
                </a:solidFill>
                <a:effectLst/>
                <a:latin typeface="MathJax_Math-italic"/>
              </a:rPr>
              <a:t>GSPr</a:t>
            </a:r>
            <a:r>
              <a:rPr kumimoji="0" lang="en-US" altLang="en-US" sz="2800" b="0" i="0" u="none" strike="noStrike" cap="none" normalizeH="0" baseline="0" dirty="0">
                <a:ln>
                  <a:noFill/>
                </a:ln>
                <a:solidFill>
                  <a:srgbClr val="212121"/>
                </a:solidFill>
                <a:effectLst/>
                <a:latin typeface="MathJax_Main"/>
              </a:rPr>
              <a:t>,</a:t>
            </a:r>
            <a:r>
              <a:rPr kumimoji="0" lang="en-US" altLang="en-US" sz="2800" b="0" i="0" u="none" strike="noStrike" cap="none" normalizeH="0" baseline="0" dirty="0">
                <a:ln>
                  <a:noFill/>
                </a:ln>
                <a:solidFill>
                  <a:srgbClr val="212121"/>
                </a:solidFill>
                <a:effectLst/>
                <a:latin typeface="MathJax_Math-italic"/>
              </a:rPr>
              <a:t>t</a:t>
            </a:r>
            <a:r>
              <a:rPr kumimoji="0" lang="en-US" altLang="en-US" sz="2800" b="0" i="0" u="none" strike="noStrike" cap="none" normalizeH="0" baseline="0" dirty="0">
                <a:ln>
                  <a:noFill/>
                </a:ln>
                <a:solidFill>
                  <a:srgbClr val="212121"/>
                </a:solidFill>
                <a:effectLst/>
                <a:latin typeface="MathJax_Main"/>
              </a:rPr>
              <a:t>,</a:t>
            </a:r>
            <a:r>
              <a:rPr kumimoji="0" lang="en-US" altLang="en-US" sz="2800" b="0" i="0" u="none" strike="noStrike" cap="none" normalizeH="0" baseline="0" dirty="0">
                <a:ln>
                  <a:noFill/>
                </a:ln>
                <a:solidFill>
                  <a:srgbClr val="212121"/>
                </a:solidFill>
                <a:effectLst/>
                <a:latin typeface="MathJax_Math-italic"/>
              </a:rPr>
              <a:t>t</a:t>
            </a:r>
            <a:r>
              <a:rPr kumimoji="0" lang="en-US" altLang="en-US" sz="2800" b="0" i="0" u="none" strike="noStrike" cap="none" normalizeH="0" baseline="0" dirty="0">
                <a:ln>
                  <a:noFill/>
                </a:ln>
                <a:solidFill>
                  <a:srgbClr val="212121"/>
                </a:solidFill>
                <a:effectLst/>
                <a:latin typeface="MathJax_Main"/>
              </a:rPr>
              <a:t>−1/</a:t>
            </a:r>
            <a:r>
              <a:rPr kumimoji="0" lang="en-US" altLang="en-US" sz="2800" b="0" i="0" u="none" strike="noStrike" cap="none" normalizeH="0" baseline="0" dirty="0">
                <a:ln>
                  <a:noFill/>
                </a:ln>
                <a:solidFill>
                  <a:srgbClr val="212121"/>
                </a:solidFill>
                <a:effectLst/>
                <a:latin typeface="MathJax_Math-italic"/>
              </a:rPr>
              <a:t>GSPr</a:t>
            </a:r>
            <a:r>
              <a:rPr kumimoji="0" lang="en-US" altLang="en-US" sz="2800" b="0" i="0" u="none" strike="noStrike" cap="none" normalizeH="0" baseline="0" dirty="0">
                <a:ln>
                  <a:noFill/>
                </a:ln>
                <a:solidFill>
                  <a:srgbClr val="212121"/>
                </a:solidFill>
                <a:effectLst/>
                <a:latin typeface="MathJax_Main"/>
              </a:rPr>
              <a:t>,</a:t>
            </a:r>
            <a:r>
              <a:rPr kumimoji="0" lang="en-US" altLang="en-US" sz="2800" b="0" i="0" u="none" strike="noStrike" cap="none" normalizeH="0" baseline="0" dirty="0">
                <a:ln>
                  <a:noFill/>
                </a:ln>
                <a:solidFill>
                  <a:srgbClr val="212121"/>
                </a:solidFill>
                <a:effectLst/>
                <a:latin typeface="MathJax_Math-italic"/>
              </a:rPr>
              <a:t>t</a:t>
            </a:r>
            <a:r>
              <a:rPr kumimoji="0" lang="en-US" altLang="en-US" sz="2800" b="0" i="0" u="none" strike="noStrike" cap="none" normalizeH="0" baseline="0" dirty="0">
                <a:ln>
                  <a:noFill/>
                </a:ln>
                <a:solidFill>
                  <a:srgbClr val="212121"/>
                </a:solidFill>
                <a:effectLst/>
                <a:latin typeface="MathJax_Main"/>
              </a:rPr>
              <a:t>−1</a:t>
            </a:r>
            <a:r>
              <a:rPr kumimoji="0" lang="en-US" altLang="en-US" sz="2800" b="0" i="0" u="none" strike="noStrike" cap="none" normalizeH="0" baseline="0" dirty="0">
                <a:ln>
                  <a:noFill/>
                </a:ln>
                <a:solidFill>
                  <a:srgbClr val="212121"/>
                </a:solidFill>
                <a:effectLst/>
                <a:latin typeface="Cambria" panose="02040503050406030204" pitchFamily="18" charset="0"/>
              </a:rPr>
              <a:t> and </a:t>
            </a:r>
            <a:r>
              <a:rPr kumimoji="0" lang="en-US" altLang="en-US" sz="2800" b="0" i="0" u="none" strike="noStrike" cap="none" normalizeH="0" baseline="0" dirty="0">
                <a:ln>
                  <a:noFill/>
                </a:ln>
                <a:solidFill>
                  <a:srgbClr val="212121"/>
                </a:solidFill>
                <a:effectLst/>
                <a:latin typeface="MathJax_Main"/>
              </a:rPr>
              <a:t>Δ</a:t>
            </a:r>
            <a:r>
              <a:rPr kumimoji="0" lang="en-US" altLang="en-US" sz="2800" b="0" i="0" u="none" strike="noStrike" cap="none" normalizeH="0" baseline="0" dirty="0">
                <a:ln>
                  <a:noFill/>
                </a:ln>
                <a:solidFill>
                  <a:srgbClr val="212121"/>
                </a:solidFill>
                <a:effectLst/>
                <a:latin typeface="MathJax_Math-italic"/>
              </a:rPr>
              <a:t>GDPt</a:t>
            </a:r>
            <a:r>
              <a:rPr kumimoji="0" lang="en-US" altLang="en-US" sz="2800" b="0" i="0" u="none" strike="noStrike" cap="none" normalizeH="0" baseline="0" dirty="0">
                <a:ln>
                  <a:noFill/>
                </a:ln>
                <a:solidFill>
                  <a:srgbClr val="212121"/>
                </a:solidFill>
                <a:effectLst/>
                <a:latin typeface="MathJax_Main"/>
              </a:rPr>
              <a:t>,</a:t>
            </a:r>
            <a:r>
              <a:rPr kumimoji="0" lang="en-US" altLang="en-US" sz="2800" b="0" i="0" u="none" strike="noStrike" cap="none" normalizeH="0" baseline="0" dirty="0">
                <a:ln>
                  <a:noFill/>
                </a:ln>
                <a:solidFill>
                  <a:srgbClr val="212121"/>
                </a:solidFill>
                <a:effectLst/>
                <a:latin typeface="MathJax_Math-italic"/>
              </a:rPr>
              <a:t>t</a:t>
            </a:r>
            <a:r>
              <a:rPr kumimoji="0" lang="en-US" altLang="en-US" sz="2800" b="0" i="0" u="none" strike="noStrike" cap="none" normalizeH="0" baseline="0" dirty="0">
                <a:ln>
                  <a:noFill/>
                </a:ln>
                <a:solidFill>
                  <a:srgbClr val="212121"/>
                </a:solidFill>
                <a:effectLst/>
                <a:latin typeface="MathJax_Main"/>
              </a:rPr>
              <a:t>−1/</a:t>
            </a:r>
            <a:r>
              <a:rPr kumimoji="0" lang="en-US" altLang="en-US" sz="2800" b="0" i="0" u="none" strike="noStrike" cap="none" normalizeH="0" baseline="0" dirty="0">
                <a:ln>
                  <a:noFill/>
                </a:ln>
                <a:solidFill>
                  <a:srgbClr val="212121"/>
                </a:solidFill>
                <a:effectLst/>
                <a:latin typeface="MathJax_Math-italic"/>
              </a:rPr>
              <a:t>GDPt</a:t>
            </a:r>
            <a:r>
              <a:rPr kumimoji="0" lang="en-US" altLang="en-US" sz="2800" b="0" i="0" u="none" strike="noStrike" cap="none" normalizeH="0" baseline="0" dirty="0">
                <a:ln>
                  <a:noFill/>
                </a:ln>
                <a:solidFill>
                  <a:srgbClr val="212121"/>
                </a:solidFill>
                <a:effectLst/>
                <a:latin typeface="MathJax_Main"/>
              </a:rPr>
              <a:t>−1</a:t>
            </a:r>
            <a:r>
              <a:rPr kumimoji="0" lang="en-US" altLang="en-US" sz="2800" b="0" i="0" u="none" strike="noStrike" cap="none" normalizeH="0" baseline="0" dirty="0">
                <a:ln>
                  <a:noFill/>
                </a:ln>
                <a:solidFill>
                  <a:srgbClr val="212121"/>
                </a:solidFill>
                <a:effectLst/>
                <a:latin typeface="Cambria" panose="02040503050406030204" pitchFamily="18" charset="0"/>
              </a:rPr>
              <a:t> are the percentage change in the gross product at the state </a:t>
            </a:r>
            <a:r>
              <a:rPr kumimoji="0" lang="en-US" altLang="en-US" sz="2800" b="0" i="0" u="none" strike="noStrike" cap="none" normalizeH="0" baseline="0" dirty="0">
                <a:ln>
                  <a:noFill/>
                </a:ln>
                <a:solidFill>
                  <a:srgbClr val="212121"/>
                </a:solidFill>
                <a:effectLst/>
                <a:latin typeface="MathJax_Math-italic"/>
              </a:rPr>
              <a:t>r</a:t>
            </a:r>
            <a:r>
              <a:rPr kumimoji="0" lang="en-US" altLang="en-US" sz="2800" b="0" i="0" u="none" strike="noStrike" cap="none" normalizeH="0" baseline="0" dirty="0">
                <a:ln>
                  <a:noFill/>
                </a:ln>
                <a:solidFill>
                  <a:srgbClr val="212121"/>
                </a:solidFill>
                <a:effectLst/>
                <a:latin typeface="Cambria" panose="02040503050406030204" pitchFamily="18" charset="0"/>
              </a:rPr>
              <a:t> (</a:t>
            </a:r>
            <a:r>
              <a:rPr kumimoji="0" lang="en-US" altLang="en-US" sz="2800" b="0" i="0" u="none" strike="noStrike" cap="none" normalizeH="0" baseline="0" dirty="0" err="1">
                <a:ln>
                  <a:noFill/>
                </a:ln>
                <a:solidFill>
                  <a:srgbClr val="212121"/>
                </a:solidFill>
                <a:effectLst/>
                <a:latin typeface="MathJax_Math-italic"/>
              </a:rPr>
              <a:t>GSPr</a:t>
            </a:r>
            <a:r>
              <a:rPr kumimoji="0" lang="en-US" altLang="en-US" sz="2800" b="0" i="0" u="none" strike="noStrike" cap="none" normalizeH="0" baseline="0" dirty="0">
                <a:ln>
                  <a:noFill/>
                </a:ln>
                <a:solidFill>
                  <a:srgbClr val="212121"/>
                </a:solidFill>
                <a:effectLst/>
                <a:latin typeface="Cambria" panose="02040503050406030204" pitchFamily="18" charset="0"/>
              </a:rPr>
              <a:t>) and national (</a:t>
            </a:r>
            <a:r>
              <a:rPr kumimoji="0" lang="en-US" altLang="en-US" sz="2800" b="0" i="0" u="none" strike="noStrike" cap="none" normalizeH="0" baseline="0" dirty="0">
                <a:ln>
                  <a:noFill/>
                </a:ln>
                <a:solidFill>
                  <a:srgbClr val="212121"/>
                </a:solidFill>
                <a:effectLst/>
                <a:latin typeface="MathJax_Math-italic"/>
              </a:rPr>
              <a:t>GDP</a:t>
            </a:r>
            <a:r>
              <a:rPr kumimoji="0" lang="en-US" altLang="en-US" sz="2800" b="0" i="0" u="none" strike="noStrike" cap="none" normalizeH="0" baseline="0" dirty="0">
                <a:ln>
                  <a:noFill/>
                </a:ln>
                <a:solidFill>
                  <a:srgbClr val="212121"/>
                </a:solidFill>
                <a:effectLst/>
                <a:latin typeface="Cambria" panose="02040503050406030204" pitchFamily="18" charset="0"/>
              </a:rPr>
              <a:t>) levels between years </a:t>
            </a:r>
            <a:r>
              <a:rPr kumimoji="0" lang="en-US" altLang="en-US" sz="2800" b="0" i="0" u="none" strike="noStrike" cap="none" normalizeH="0" baseline="0" dirty="0">
                <a:ln>
                  <a:noFill/>
                </a:ln>
                <a:solidFill>
                  <a:srgbClr val="212121"/>
                </a:solidFill>
                <a:effectLst/>
                <a:latin typeface="MathJax_Math-italic"/>
              </a:rPr>
              <a:t>t</a:t>
            </a:r>
            <a:r>
              <a:rPr kumimoji="0" lang="en-US" altLang="en-US" sz="2800" b="0" i="0" u="none" strike="noStrike" cap="none" normalizeH="0" baseline="0" dirty="0">
                <a:ln>
                  <a:noFill/>
                </a:ln>
                <a:solidFill>
                  <a:srgbClr val="212121"/>
                </a:solidFill>
                <a:effectLst/>
                <a:latin typeface="MathJax_Main"/>
              </a:rPr>
              <a:t>−1</a:t>
            </a:r>
            <a:r>
              <a:rPr kumimoji="0" lang="en-US" altLang="en-US" sz="2800" b="0" i="0" u="none" strike="noStrike" cap="none" normalizeH="0" baseline="0" dirty="0">
                <a:ln>
                  <a:noFill/>
                </a:ln>
                <a:solidFill>
                  <a:srgbClr val="212121"/>
                </a:solidFill>
                <a:effectLst/>
                <a:latin typeface="Cambria" panose="02040503050406030204" pitchFamily="18" charset="0"/>
              </a:rPr>
              <a:t> and </a:t>
            </a:r>
            <a:r>
              <a:rPr kumimoji="0" lang="en-US" altLang="en-US" sz="2800" b="0" i="0" u="none" strike="noStrike" cap="none" normalizeH="0" baseline="0" dirty="0">
                <a:ln>
                  <a:noFill/>
                </a:ln>
                <a:solidFill>
                  <a:srgbClr val="212121"/>
                </a:solidFill>
                <a:effectLst/>
                <a:latin typeface="MathJax_Math-italic"/>
              </a:rPr>
              <a:t>t</a:t>
            </a:r>
            <a:r>
              <a:rPr kumimoji="0" lang="en-US" altLang="en-US" sz="2800" b="0" i="0" u="none" strike="noStrike" cap="none" normalizeH="0" baseline="0" dirty="0">
                <a:ln>
                  <a:noFill/>
                </a:ln>
                <a:solidFill>
                  <a:srgbClr val="212121"/>
                </a:solidFill>
                <a:effectLst/>
                <a:latin typeface="Cambria" panose="02040503050406030204" pitchFamily="18" charset="0"/>
              </a:rPr>
              <a:t>. </a:t>
            </a:r>
            <a:r>
              <a:rPr lang="en-US" altLang="en-US" sz="1600" dirty="0"/>
              <a:t>(</a:t>
            </a:r>
            <a:r>
              <a:rPr lang="en-US" altLang="en-US" sz="1600" dirty="0">
                <a:latin typeface="Times New Roman" panose="02020603050405020304" pitchFamily="18" charset="0"/>
                <a:cs typeface="Times New Roman" panose="02020603050405020304" pitchFamily="18" charset="0"/>
              </a:rPr>
              <a:t>Prescott &amp; </a:t>
            </a:r>
            <a:r>
              <a:rPr lang="en-US" altLang="en-US" sz="1600" dirty="0" err="1">
                <a:latin typeface="Times New Roman" panose="02020603050405020304" pitchFamily="18" charset="0"/>
                <a:cs typeface="Times New Roman" panose="02020603050405020304" pitchFamily="18" charset="0"/>
              </a:rPr>
              <a:t>Gjerde</a:t>
            </a:r>
            <a:r>
              <a:rPr lang="en-US" altLang="en-US" sz="1600" dirty="0">
                <a:latin typeface="Times New Roman" panose="02020603050405020304" pitchFamily="18" charset="0"/>
                <a:cs typeface="Times New Roman" panose="02020603050405020304" pitchFamily="18" charset="0"/>
              </a:rPr>
              <a:t>).</a:t>
            </a:r>
            <a:r>
              <a:rPr lang="en-US" altLang="en-US" sz="1600" b="1" dirty="0">
                <a:solidFill>
                  <a:srgbClr val="242424"/>
                </a:solidFill>
                <a:latin typeface="Times New Roman" panose="02020603050405020304" pitchFamily="18" charset="0"/>
                <a:cs typeface="Times New Roman" panose="02020603050405020304" pitchFamily="18" charset="0"/>
              </a:rPr>
              <a:t> </a:t>
            </a:r>
            <a:endParaRPr kumimoji="0" lang="en-US" altLang="en-US" sz="1600" b="0" i="0" u="none" strike="noStrike" cap="none" normalizeH="0" baseline="0" dirty="0">
              <a:ln>
                <a:noFill/>
              </a:ln>
              <a:solidFill>
                <a:srgbClr val="212121"/>
              </a:solidFill>
              <a:effectLst/>
              <a:latin typeface="Cambria" panose="020405030504060302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212121"/>
              </a:solidFill>
              <a:latin typeface="Cambria" panose="020405030504060302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a:ln>
                <a:noFill/>
              </a:ln>
              <a:solidFill>
                <a:srgbClr val="212121"/>
              </a:solidFill>
              <a:effectLst/>
              <a:latin typeface="Cambria" panose="020405030504060302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212121"/>
              </a:solidFill>
              <a:latin typeface="Cambria" panose="020405030504060302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800" b="0" i="0" u="none" strike="noStrike" cap="none" normalizeH="0" baseline="0" dirty="0">
              <a:ln>
                <a:noFill/>
              </a:ln>
              <a:solidFill>
                <a:srgbClr val="212121"/>
              </a:solidFill>
              <a:effectLst/>
              <a:latin typeface="Cambria" panose="020405030504060302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800" dirty="0">
              <a:solidFill>
                <a:srgbClr val="212121"/>
              </a:solidFill>
              <a:latin typeface="Cambria" panose="02040503050406030204" pitchFamily="18" charset="0"/>
            </a:endParaRPr>
          </a:p>
          <a:p>
            <a:endParaRPr lang="en-US" dirty="0"/>
          </a:p>
        </p:txBody>
      </p:sp>
      <p:pic>
        <p:nvPicPr>
          <p:cNvPr id="5" name="Picture 4">
            <a:extLst>
              <a:ext uri="{FF2B5EF4-FFF2-40B4-BE49-F238E27FC236}">
                <a16:creationId xmlns:a16="http://schemas.microsoft.com/office/drawing/2014/main" id="{514E43AE-38D4-886D-E61C-D3F0CB37BE6B}"/>
              </a:ext>
            </a:extLst>
          </p:cNvPr>
          <p:cNvPicPr>
            <a:picLocks noChangeAspect="1"/>
          </p:cNvPicPr>
          <p:nvPr/>
        </p:nvPicPr>
        <p:blipFill>
          <a:blip r:embed="rId2"/>
          <a:stretch>
            <a:fillRect/>
          </a:stretch>
        </p:blipFill>
        <p:spPr>
          <a:xfrm>
            <a:off x="2809875" y="2358265"/>
            <a:ext cx="6572250" cy="1445109"/>
          </a:xfrm>
          <a:prstGeom prst="rect">
            <a:avLst/>
          </a:prstGeom>
        </p:spPr>
      </p:pic>
    </p:spTree>
    <p:extLst>
      <p:ext uri="{BB962C8B-B14F-4D97-AF65-F5344CB8AC3E}">
        <p14:creationId xmlns:p14="http://schemas.microsoft.com/office/powerpoint/2010/main" val="17395163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6FD1D40-0920-5C03-ADEB-9EB6593FC0CC}"/>
              </a:ext>
            </a:extLst>
          </p:cNvPr>
          <p:cNvPicPr>
            <a:picLocks noChangeAspect="1"/>
          </p:cNvPicPr>
          <p:nvPr/>
        </p:nvPicPr>
        <p:blipFill>
          <a:blip r:embed="rId2"/>
          <a:stretch>
            <a:fillRect/>
          </a:stretch>
        </p:blipFill>
        <p:spPr>
          <a:xfrm>
            <a:off x="681789" y="0"/>
            <a:ext cx="10828421" cy="6858000"/>
          </a:xfrm>
          <a:prstGeom prst="rect">
            <a:avLst/>
          </a:prstGeom>
        </p:spPr>
      </p:pic>
      <p:sp>
        <p:nvSpPr>
          <p:cNvPr id="3" name="TextBox 2">
            <a:extLst>
              <a:ext uri="{FF2B5EF4-FFF2-40B4-BE49-F238E27FC236}">
                <a16:creationId xmlns:a16="http://schemas.microsoft.com/office/drawing/2014/main" id="{EF1E0132-161A-9215-C49B-70F9E8585113}"/>
              </a:ext>
            </a:extLst>
          </p:cNvPr>
          <p:cNvSpPr txBox="1"/>
          <p:nvPr/>
        </p:nvSpPr>
        <p:spPr>
          <a:xfrm>
            <a:off x="6268279" y="3682163"/>
            <a:ext cx="1486486" cy="369332"/>
          </a:xfrm>
          <a:prstGeom prst="rect">
            <a:avLst/>
          </a:prstGeom>
          <a:noFill/>
        </p:spPr>
        <p:txBody>
          <a:bodyPr wrap="square" rtlCol="0">
            <a:spAutoFit/>
          </a:bodyPr>
          <a:lstStyle/>
          <a:p>
            <a:r>
              <a:rPr lang="en-US" dirty="0">
                <a:solidFill>
                  <a:schemeClr val="bg1"/>
                </a:solidFill>
              </a:rPr>
              <a:t>Recession/</a:t>
            </a:r>
          </a:p>
        </p:txBody>
      </p:sp>
    </p:spTree>
    <p:extLst>
      <p:ext uri="{BB962C8B-B14F-4D97-AF65-F5344CB8AC3E}">
        <p14:creationId xmlns:p14="http://schemas.microsoft.com/office/powerpoint/2010/main" val="17538132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627041B8-2393-1450-6325-97E980B8CAF7}"/>
              </a:ext>
            </a:extLst>
          </p:cNvPr>
          <p:cNvSpPr>
            <a:spLocks noGrp="1"/>
          </p:cNvSpPr>
          <p:nvPr>
            <p:ph type="title"/>
          </p:nvPr>
        </p:nvSpPr>
        <p:spPr>
          <a:xfrm>
            <a:off x="777240" y="731519"/>
            <a:ext cx="2845191" cy="3237579"/>
          </a:xfrm>
        </p:spPr>
        <p:txBody>
          <a:bodyPr>
            <a:normAutofit/>
          </a:bodyPr>
          <a:lstStyle/>
          <a:p>
            <a:br>
              <a:rPr lang="en-US" sz="3800" dirty="0">
                <a:solidFill>
                  <a:srgbClr val="FFFFFF"/>
                </a:solidFill>
              </a:rPr>
            </a:br>
            <a:r>
              <a:rPr lang="en-US" sz="3800" dirty="0">
                <a:solidFill>
                  <a:srgbClr val="FFFFFF"/>
                </a:solidFill>
              </a:rPr>
              <a:t>Measuring Economic Resilience </a:t>
            </a: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102F448-17D2-E6D4-3A27-0D882E8D56CB}"/>
                  </a:ext>
                </a:extLst>
              </p:cNvPr>
              <p:cNvSpPr>
                <a:spLocks noGrp="1"/>
              </p:cNvSpPr>
              <p:nvPr>
                <p:ph idx="1"/>
              </p:nvPr>
            </p:nvSpPr>
            <p:spPr>
              <a:xfrm>
                <a:off x="4379709" y="686862"/>
                <a:ext cx="7037591" cy="5475129"/>
              </a:xfrm>
            </p:spPr>
            <p:txBody>
              <a:bodyPr anchor="ctr">
                <a:normAutofit/>
              </a:bodyPr>
              <a:lstStyle/>
              <a:p>
                <a:pPr marL="0" marR="0" indent="0">
                  <a:spcBef>
                    <a:spcPts val="0"/>
                  </a:spcBef>
                  <a:spcAft>
                    <a:spcPts val="800"/>
                  </a:spcAft>
                  <a:buNone/>
                </a:pPr>
                <a14:m>
                  <m:oMathPara xmlns:m="http://schemas.openxmlformats.org/officeDocument/2006/math">
                    <m:oMathParaPr>
                      <m:jc m:val="centerGroup"/>
                    </m:oMathParaPr>
                    <m:oMath xmlns:m="http://schemas.openxmlformats.org/officeDocument/2006/math">
                      <m:r>
                        <m:rPr>
                          <m:nor/>
                        </m:rPr>
                        <a:rPr lang="en-US" sz="2600" dirty="0">
                          <a:latin typeface="Calibri" panose="020F0502020204030204" pitchFamily="34" charset="0"/>
                          <a:ea typeface="Calibri" panose="020F0502020204030204" pitchFamily="34" charset="0"/>
                          <a:cs typeface="Times New Roman" panose="02020603050405020304" pitchFamily="18" charset="0"/>
                        </a:rPr>
                        <m:t>B</m:t>
                      </m:r>
                      <m:r>
                        <m:rPr>
                          <m:nor/>
                        </m:rPr>
                        <a:rPr lang="en-US" sz="2600" baseline="-25000" dirty="0">
                          <a:latin typeface="Calibri" panose="020F0502020204030204" pitchFamily="34" charset="0"/>
                          <a:ea typeface="Calibri" panose="020F0502020204030204" pitchFamily="34" charset="0"/>
                          <a:cs typeface="Times New Roman" panose="02020603050405020304" pitchFamily="18" charset="0"/>
                        </a:rPr>
                        <m:t>r</m:t>
                      </m:r>
                      <m:r>
                        <a:rPr lang="en-US" sz="2600">
                          <a:effectLst/>
                          <a:latin typeface="Cambria Math" panose="02040503050406030204" pitchFamily="18" charset="0"/>
                          <a:ea typeface="Calibri" panose="020F0502020204030204" pitchFamily="34" charset="0"/>
                          <a:cs typeface="Cambria Math" panose="02040503050406030204" pitchFamily="18" charset="0"/>
                        </a:rPr>
                        <m:t>=</m:t>
                      </m:r>
                      <m:f>
                        <m:fPr>
                          <m:ctrlPr>
                            <a:rPr lang="en-US" sz="2600" i="1">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600">
                              <a:effectLst/>
                              <a:latin typeface="Cambria Math" panose="02040503050406030204" pitchFamily="18" charset="0"/>
                              <a:ea typeface="Calibri" panose="020F0502020204030204" pitchFamily="34" charset="0"/>
                              <a:cs typeface="Cambria Math" panose="02040503050406030204" pitchFamily="18" charset="0"/>
                            </a:rPr>
                            <m:t>%∆ </m:t>
                          </m:r>
                          <m:r>
                            <m:rPr>
                              <m:sty m:val="p"/>
                            </m:rPr>
                            <a:rPr lang="en-US" sz="2600">
                              <a:effectLst/>
                              <a:latin typeface="Cambria Math" panose="02040503050406030204" pitchFamily="18" charset="0"/>
                              <a:ea typeface="Calibri" panose="020F0502020204030204" pitchFamily="34" charset="0"/>
                              <a:cs typeface="Cambria Math" panose="02040503050406030204" pitchFamily="18" charset="0"/>
                            </a:rPr>
                            <m:t>in</m:t>
                          </m:r>
                          <m:r>
                            <a:rPr lang="en-US" sz="2600">
                              <a:effectLst/>
                              <a:latin typeface="Cambria Math" panose="02040503050406030204" pitchFamily="18" charset="0"/>
                              <a:ea typeface="Calibri" panose="020F0502020204030204" pitchFamily="34" charset="0"/>
                              <a:cs typeface="Cambria Math" panose="02040503050406030204" pitchFamily="18" charset="0"/>
                            </a:rPr>
                            <m:t> </m:t>
                          </m:r>
                          <m:r>
                            <m:rPr>
                              <m:sty m:val="p"/>
                            </m:rPr>
                            <a:rPr lang="en-US" sz="2600">
                              <a:effectLst/>
                              <a:latin typeface="Cambria Math" panose="02040503050406030204" pitchFamily="18" charset="0"/>
                              <a:ea typeface="Calibri" panose="020F0502020204030204" pitchFamily="34" charset="0"/>
                              <a:cs typeface="Cambria Math" panose="02040503050406030204" pitchFamily="18" charset="0"/>
                            </a:rPr>
                            <m:t>State</m:t>
                          </m:r>
                          <m:r>
                            <a:rPr lang="en-US" sz="2600">
                              <a:effectLst/>
                              <a:latin typeface="Cambria Math" panose="02040503050406030204" pitchFamily="18" charset="0"/>
                              <a:ea typeface="Calibri" panose="020F0502020204030204" pitchFamily="34" charset="0"/>
                              <a:cs typeface="Cambria Math" panose="02040503050406030204" pitchFamily="18" charset="0"/>
                            </a:rPr>
                            <m:t> </m:t>
                          </m:r>
                          <m:r>
                            <m:rPr>
                              <m:sty m:val="p"/>
                            </m:rPr>
                            <a:rPr lang="en-US" sz="2600">
                              <a:effectLst/>
                              <a:latin typeface="Cambria Math" panose="02040503050406030204" pitchFamily="18" charset="0"/>
                              <a:ea typeface="Calibri" panose="020F0502020204030204" pitchFamily="34" charset="0"/>
                              <a:cs typeface="Cambria Math" panose="02040503050406030204" pitchFamily="18" charset="0"/>
                            </a:rPr>
                            <m:t>C</m:t>
                          </m:r>
                          <m:r>
                            <a:rPr lang="en-US" sz="2600">
                              <a:effectLst/>
                              <a:latin typeface="Cambria Math" panose="02040503050406030204" pitchFamily="18" charset="0"/>
                              <a:ea typeface="Calibri" panose="020F0502020204030204" pitchFamily="34" charset="0"/>
                              <a:cs typeface="Cambria Math" panose="02040503050406030204" pitchFamily="18" charset="0"/>
                            </a:rPr>
                            <m:t>.</m:t>
                          </m:r>
                          <m:r>
                            <m:rPr>
                              <m:sty m:val="p"/>
                            </m:rPr>
                            <a:rPr lang="en-US" sz="2600">
                              <a:effectLst/>
                              <a:latin typeface="Cambria Math" panose="02040503050406030204" pitchFamily="18" charset="0"/>
                              <a:ea typeface="Calibri" panose="020F0502020204030204" pitchFamily="34" charset="0"/>
                              <a:cs typeface="Cambria Math" panose="02040503050406030204" pitchFamily="18" charset="0"/>
                            </a:rPr>
                            <m:t>I</m:t>
                          </m:r>
                          <m:r>
                            <a:rPr lang="en-US" sz="2600">
                              <a:effectLst/>
                              <a:latin typeface="Cambria Math" panose="02040503050406030204" pitchFamily="18" charset="0"/>
                              <a:ea typeface="Calibri" panose="020F0502020204030204" pitchFamily="34" charset="0"/>
                              <a:cs typeface="Cambria Math" panose="02040503050406030204" pitchFamily="18" charset="0"/>
                            </a:rPr>
                            <m:t>. </m:t>
                          </m:r>
                          <m:r>
                            <a:rPr lang="en-US" sz="2600" i="1">
                              <a:effectLst/>
                              <a:latin typeface="Cambria Math" panose="02040503050406030204" pitchFamily="18" charset="0"/>
                              <a:ea typeface="Calibri" panose="020F0502020204030204" pitchFamily="34" charset="0"/>
                              <a:cs typeface="Cambria Math" panose="02040503050406030204" pitchFamily="18" charset="0"/>
                            </a:rPr>
                            <m:t>−</m:t>
                          </m:r>
                          <m:r>
                            <a:rPr lang="en-US" sz="2600">
                              <a:effectLst/>
                              <a:latin typeface="Cambria Math" panose="02040503050406030204" pitchFamily="18" charset="0"/>
                              <a:ea typeface="Calibri" panose="020F0502020204030204" pitchFamily="34" charset="0"/>
                              <a:cs typeface="Cambria Math" panose="02040503050406030204" pitchFamily="18" charset="0"/>
                            </a:rPr>
                            <m:t>%∆ </m:t>
                          </m:r>
                          <m:r>
                            <m:rPr>
                              <m:sty m:val="p"/>
                            </m:rPr>
                            <a:rPr lang="en-US" sz="2600">
                              <a:effectLst/>
                              <a:latin typeface="Cambria Math" panose="02040503050406030204" pitchFamily="18" charset="0"/>
                              <a:ea typeface="Calibri" panose="020F0502020204030204" pitchFamily="34" charset="0"/>
                              <a:cs typeface="Cambria Math" panose="02040503050406030204" pitchFamily="18" charset="0"/>
                            </a:rPr>
                            <m:t>in</m:t>
                          </m:r>
                          <m:r>
                            <a:rPr lang="en-US" sz="2600">
                              <a:effectLst/>
                              <a:latin typeface="Cambria Math" panose="02040503050406030204" pitchFamily="18" charset="0"/>
                              <a:ea typeface="Calibri" panose="020F0502020204030204" pitchFamily="34" charset="0"/>
                              <a:cs typeface="Cambria Math" panose="02040503050406030204" pitchFamily="18" charset="0"/>
                            </a:rPr>
                            <m:t> </m:t>
                          </m:r>
                          <m:r>
                            <m:rPr>
                              <m:sty m:val="p"/>
                            </m:rPr>
                            <a:rPr lang="en-US" sz="2600">
                              <a:effectLst/>
                              <a:latin typeface="Cambria Math" panose="02040503050406030204" pitchFamily="18" charset="0"/>
                              <a:ea typeface="Calibri" panose="020F0502020204030204" pitchFamily="34" charset="0"/>
                              <a:cs typeface="Cambria Math" panose="02040503050406030204" pitchFamily="18" charset="0"/>
                            </a:rPr>
                            <m:t>National</m:t>
                          </m:r>
                          <m:r>
                            <a:rPr lang="en-US" sz="2600">
                              <a:effectLst/>
                              <a:latin typeface="Cambria Math" panose="02040503050406030204" pitchFamily="18" charset="0"/>
                              <a:ea typeface="Calibri" panose="020F0502020204030204" pitchFamily="34" charset="0"/>
                              <a:cs typeface="Cambria Math" panose="02040503050406030204" pitchFamily="18" charset="0"/>
                            </a:rPr>
                            <m:t> </m:t>
                          </m:r>
                          <m:r>
                            <m:rPr>
                              <m:sty m:val="p"/>
                            </m:rPr>
                            <a:rPr lang="en-US" sz="2600">
                              <a:effectLst/>
                              <a:latin typeface="Cambria Math" panose="02040503050406030204" pitchFamily="18" charset="0"/>
                              <a:ea typeface="Calibri" panose="020F0502020204030204" pitchFamily="34" charset="0"/>
                              <a:cs typeface="Cambria Math" panose="02040503050406030204" pitchFamily="18" charset="0"/>
                            </a:rPr>
                            <m:t>C</m:t>
                          </m:r>
                          <m:r>
                            <a:rPr lang="en-US" sz="2600">
                              <a:effectLst/>
                              <a:latin typeface="Cambria Math" panose="02040503050406030204" pitchFamily="18" charset="0"/>
                              <a:ea typeface="Calibri" panose="020F0502020204030204" pitchFamily="34" charset="0"/>
                              <a:cs typeface="Cambria Math" panose="02040503050406030204" pitchFamily="18" charset="0"/>
                            </a:rPr>
                            <m:t>.</m:t>
                          </m:r>
                          <m:r>
                            <m:rPr>
                              <m:sty m:val="p"/>
                            </m:rPr>
                            <a:rPr lang="en-US" sz="2600">
                              <a:effectLst/>
                              <a:latin typeface="Cambria Math" panose="02040503050406030204" pitchFamily="18" charset="0"/>
                              <a:ea typeface="Calibri" panose="020F0502020204030204" pitchFamily="34" charset="0"/>
                              <a:cs typeface="Cambria Math" panose="02040503050406030204" pitchFamily="18" charset="0"/>
                            </a:rPr>
                            <m:t>I</m:t>
                          </m:r>
                          <m:r>
                            <a:rPr lang="en-US" sz="2600">
                              <a:effectLst/>
                              <a:latin typeface="Cambria Math" panose="02040503050406030204" pitchFamily="18" charset="0"/>
                              <a:ea typeface="Calibri" panose="020F0502020204030204" pitchFamily="34" charset="0"/>
                              <a:cs typeface="Cambria Math" panose="02040503050406030204" pitchFamily="18" charset="0"/>
                            </a:rPr>
                            <m:t>.</m:t>
                          </m:r>
                        </m:num>
                        <m:den>
                          <m:r>
                            <a:rPr lang="en-US" sz="2600" i="1">
                              <a:effectLst/>
                              <a:latin typeface="Cambria Math" panose="02040503050406030204" pitchFamily="18" charset="0"/>
                              <a:ea typeface="Calibri" panose="020F0502020204030204" pitchFamily="34" charset="0"/>
                              <a:cs typeface="Times New Roman" panose="02020603050405020304" pitchFamily="18" charset="0"/>
                            </a:rPr>
                            <m:t>%∆ </m:t>
                          </m:r>
                          <m:r>
                            <a:rPr lang="en-US" sz="2600" i="1">
                              <a:effectLst/>
                              <a:latin typeface="Cambria Math" panose="02040503050406030204" pitchFamily="18" charset="0"/>
                              <a:ea typeface="Calibri" panose="020F0502020204030204" pitchFamily="34" charset="0"/>
                              <a:cs typeface="Times New Roman" panose="02020603050405020304" pitchFamily="18" charset="0"/>
                            </a:rPr>
                            <m:t>𝑖𝑛</m:t>
                          </m:r>
                          <m:r>
                            <a:rPr lang="en-US" sz="2600" i="1">
                              <a:effectLst/>
                              <a:latin typeface="Cambria Math" panose="02040503050406030204" pitchFamily="18" charset="0"/>
                              <a:ea typeface="Calibri" panose="020F0502020204030204" pitchFamily="34" charset="0"/>
                              <a:cs typeface="Times New Roman" panose="02020603050405020304" pitchFamily="18" charset="0"/>
                            </a:rPr>
                            <m:t> </m:t>
                          </m:r>
                          <m:r>
                            <a:rPr lang="en-US" sz="2600" i="1">
                              <a:effectLst/>
                              <a:latin typeface="Cambria Math" panose="02040503050406030204" pitchFamily="18" charset="0"/>
                              <a:ea typeface="Calibri" panose="020F0502020204030204" pitchFamily="34" charset="0"/>
                              <a:cs typeface="Times New Roman" panose="02020603050405020304" pitchFamily="18" charset="0"/>
                            </a:rPr>
                            <m:t>𝑁𝑎𝑡𝑖𝑜𝑛𝑎𝑙</m:t>
                          </m:r>
                          <m:r>
                            <a:rPr lang="en-US" sz="2600" i="1">
                              <a:effectLst/>
                              <a:latin typeface="Cambria Math" panose="02040503050406030204" pitchFamily="18" charset="0"/>
                              <a:ea typeface="Calibri" panose="020F0502020204030204" pitchFamily="34" charset="0"/>
                              <a:cs typeface="Times New Roman" panose="02020603050405020304" pitchFamily="18" charset="0"/>
                            </a:rPr>
                            <m:t> </m:t>
                          </m:r>
                          <m:r>
                            <a:rPr lang="en-US" sz="2600" i="1">
                              <a:effectLst/>
                              <a:latin typeface="Cambria Math" panose="02040503050406030204" pitchFamily="18" charset="0"/>
                              <a:ea typeface="Calibri" panose="020F0502020204030204" pitchFamily="34" charset="0"/>
                              <a:cs typeface="Times New Roman" panose="02020603050405020304" pitchFamily="18" charset="0"/>
                            </a:rPr>
                            <m:t>𝐶</m:t>
                          </m:r>
                          <m:r>
                            <a:rPr lang="en-US" sz="2600" i="1">
                              <a:effectLst/>
                              <a:latin typeface="Cambria Math" panose="02040503050406030204" pitchFamily="18" charset="0"/>
                              <a:ea typeface="Calibri" panose="020F0502020204030204" pitchFamily="34" charset="0"/>
                              <a:cs typeface="Times New Roman" panose="02020603050405020304" pitchFamily="18" charset="0"/>
                            </a:rPr>
                            <m:t>.</m:t>
                          </m:r>
                          <m:r>
                            <a:rPr lang="en-US" sz="2600" i="1">
                              <a:effectLst/>
                              <a:latin typeface="Cambria Math" panose="02040503050406030204" pitchFamily="18" charset="0"/>
                              <a:ea typeface="Calibri" panose="020F0502020204030204" pitchFamily="34" charset="0"/>
                              <a:cs typeface="Times New Roman" panose="02020603050405020304" pitchFamily="18" charset="0"/>
                            </a:rPr>
                            <m:t>𝐼</m:t>
                          </m:r>
                          <m:r>
                            <a:rPr lang="en-US" sz="2600" i="1">
                              <a:effectLst/>
                              <a:latin typeface="Cambria Math" panose="02040503050406030204" pitchFamily="18" charset="0"/>
                              <a:ea typeface="Calibri" panose="020F0502020204030204" pitchFamily="34" charset="0"/>
                              <a:cs typeface="Times New Roman" panose="02020603050405020304" pitchFamily="18" charset="0"/>
                            </a:rPr>
                            <m:t>.</m:t>
                          </m:r>
                        </m:den>
                      </m:f>
                    </m:oMath>
                  </m:oMathPara>
                </a14:m>
                <a:endParaRPr lang="en-US" sz="26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800"/>
                  </a:spcAft>
                  <a:buNone/>
                </a:pPr>
                <a:r>
                  <a:rPr lang="en-US" sz="26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800"/>
                  </a:spcAft>
                </a:pPr>
                <a:r>
                  <a:rPr lang="en-US" sz="2600" dirty="0">
                    <a:effectLst/>
                    <a:latin typeface="Calibri" panose="020F0502020204030204" pitchFamily="34" charset="0"/>
                    <a:ea typeface="Calibri" panose="020F0502020204030204" pitchFamily="34" charset="0"/>
                    <a:cs typeface="Times New Roman" panose="02020603050405020304" pitchFamily="18" charset="0"/>
                  </a:rPr>
                  <a:t>If B</a:t>
                </a:r>
                <a:r>
                  <a:rPr lang="en-US" sz="26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2600" dirty="0">
                    <a:effectLst/>
                    <a:latin typeface="Calibri" panose="020F0502020204030204" pitchFamily="34" charset="0"/>
                    <a:ea typeface="Calibri" panose="020F0502020204030204" pitchFamily="34" charset="0"/>
                    <a:cs typeface="Times New Roman" panose="02020603050405020304" pitchFamily="18" charset="0"/>
                  </a:rPr>
                  <a:t>&gt; 0, then a state is considered vulnerable to economic shock.</a:t>
                </a:r>
              </a:p>
              <a:p>
                <a:pPr marL="0" marR="0">
                  <a:spcBef>
                    <a:spcPts val="0"/>
                  </a:spcBef>
                  <a:spcAft>
                    <a:spcPts val="800"/>
                  </a:spcAft>
                </a:pPr>
                <a:r>
                  <a:rPr lang="en-US" sz="2600" dirty="0">
                    <a:effectLst/>
                    <a:latin typeface="Calibri" panose="020F0502020204030204" pitchFamily="34" charset="0"/>
                    <a:ea typeface="Calibri" panose="020F0502020204030204" pitchFamily="34" charset="0"/>
                    <a:cs typeface="Times New Roman" panose="02020603050405020304" pitchFamily="18" charset="0"/>
                  </a:rPr>
                  <a:t>If B</a:t>
                </a:r>
                <a:r>
                  <a:rPr lang="en-US" sz="26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2600" dirty="0">
                    <a:effectLst/>
                    <a:latin typeface="Calibri" panose="020F0502020204030204" pitchFamily="34" charset="0"/>
                    <a:ea typeface="Calibri" panose="020F0502020204030204" pitchFamily="34" charset="0"/>
                    <a:cs typeface="Times New Roman" panose="02020603050405020304" pitchFamily="18" charset="0"/>
                  </a:rPr>
                  <a:t>&lt; 0, then a state is considered less (or, not) vulnerable to economic shock.</a:t>
                </a:r>
              </a:p>
              <a:p>
                <a:pPr marL="0" marR="0">
                  <a:spcBef>
                    <a:spcPts val="0"/>
                  </a:spcBef>
                  <a:spcAft>
                    <a:spcPts val="800"/>
                  </a:spcAft>
                </a:pPr>
                <a:r>
                  <a:rPr lang="en-US" sz="2600" dirty="0">
                    <a:effectLst/>
                    <a:latin typeface="Calibri" panose="020F0502020204030204" pitchFamily="34" charset="0"/>
                    <a:ea typeface="Calibri" panose="020F0502020204030204" pitchFamily="34" charset="0"/>
                    <a:cs typeface="Times New Roman" panose="02020603050405020304" pitchFamily="18" charset="0"/>
                  </a:rPr>
                  <a:t>If B</a:t>
                </a:r>
                <a:r>
                  <a:rPr lang="en-US" sz="26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2600" dirty="0">
                    <a:effectLst/>
                    <a:latin typeface="Calibri" panose="020F0502020204030204" pitchFamily="34" charset="0"/>
                    <a:ea typeface="Calibri" panose="020F0502020204030204" pitchFamily="34" charset="0"/>
                    <a:cs typeface="Times New Roman" panose="02020603050405020304" pitchFamily="18" charset="0"/>
                  </a:rPr>
                  <a:t> = 0, then a state has the same pattern to the national average. </a:t>
                </a:r>
                <a:r>
                  <a:rPr lang="en-US" altLang="en-US" sz="1600" dirty="0"/>
                  <a:t>(</a:t>
                </a:r>
                <a:r>
                  <a:rPr lang="en-US" altLang="en-US" sz="1600" dirty="0">
                    <a:latin typeface="Times New Roman" panose="02020603050405020304" pitchFamily="18" charset="0"/>
                    <a:cs typeface="Times New Roman" panose="02020603050405020304" pitchFamily="18" charset="0"/>
                  </a:rPr>
                  <a:t>Prescott &amp; </a:t>
                </a:r>
                <a:r>
                  <a:rPr lang="en-US" altLang="en-US" sz="1600" dirty="0" err="1">
                    <a:latin typeface="Times New Roman" panose="02020603050405020304" pitchFamily="18" charset="0"/>
                    <a:cs typeface="Times New Roman" panose="02020603050405020304" pitchFamily="18" charset="0"/>
                  </a:rPr>
                  <a:t>Gjerde</a:t>
                </a:r>
                <a:r>
                  <a:rPr lang="en-US" altLang="en-US" sz="1600" dirty="0">
                    <a:latin typeface="Times New Roman" panose="02020603050405020304" pitchFamily="18" charset="0"/>
                    <a:cs typeface="Times New Roman" panose="02020603050405020304" pitchFamily="18" charset="0"/>
                  </a:rPr>
                  <a:t>).</a:t>
                </a:r>
                <a:r>
                  <a:rPr lang="en-US" altLang="en-US" sz="1600" b="1" dirty="0">
                    <a:solidFill>
                      <a:srgbClr val="242424"/>
                    </a:solidFill>
                    <a:latin typeface="Times New Roman" panose="02020603050405020304" pitchFamily="18"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2600" dirty="0"/>
              </a:p>
            </p:txBody>
          </p:sp>
        </mc:Choice>
        <mc:Fallback xmlns="">
          <p:sp>
            <p:nvSpPr>
              <p:cNvPr id="3" name="Content Placeholder 2">
                <a:extLst>
                  <a:ext uri="{FF2B5EF4-FFF2-40B4-BE49-F238E27FC236}">
                    <a16:creationId xmlns:a16="http://schemas.microsoft.com/office/drawing/2014/main" id="{9102F448-17D2-E6D4-3A27-0D882E8D56CB}"/>
                  </a:ext>
                </a:extLst>
              </p:cNvPr>
              <p:cNvSpPr>
                <a:spLocks noGrp="1" noRot="1" noChangeAspect="1" noMove="1" noResize="1" noEditPoints="1" noAdjustHandles="1" noChangeArrowheads="1" noChangeShapeType="1" noTextEdit="1"/>
              </p:cNvSpPr>
              <p:nvPr>
                <p:ph idx="1"/>
              </p:nvPr>
            </p:nvSpPr>
            <p:spPr>
              <a:xfrm>
                <a:off x="4379709" y="686862"/>
                <a:ext cx="7037591" cy="5475129"/>
              </a:xfrm>
              <a:blipFill>
                <a:blip r:embed="rId2"/>
                <a:stretch>
                  <a:fillRect l="-1558" r="-1299"/>
                </a:stretch>
              </a:blipFill>
            </p:spPr>
            <p:txBody>
              <a:bodyPr/>
              <a:lstStyle/>
              <a:p>
                <a:r>
                  <a:rPr lang="en-US">
                    <a:noFill/>
                  </a:rPr>
                  <a:t> </a:t>
                </a:r>
              </a:p>
            </p:txBody>
          </p:sp>
        </mc:Fallback>
      </mc:AlternateContent>
    </p:spTree>
    <p:extLst>
      <p:ext uri="{BB962C8B-B14F-4D97-AF65-F5344CB8AC3E}">
        <p14:creationId xmlns:p14="http://schemas.microsoft.com/office/powerpoint/2010/main" val="6441664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A9F7B4E-B03D-4F64-BE33-00D074458D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Stock numbers on a digital display">
            <a:extLst>
              <a:ext uri="{FF2B5EF4-FFF2-40B4-BE49-F238E27FC236}">
                <a16:creationId xmlns:a16="http://schemas.microsoft.com/office/drawing/2014/main" id="{53338332-1F0F-814D-BBDC-D761318E9160}"/>
              </a:ext>
            </a:extLst>
          </p:cNvPr>
          <p:cNvPicPr>
            <a:picLocks noChangeAspect="1"/>
          </p:cNvPicPr>
          <p:nvPr/>
        </p:nvPicPr>
        <p:blipFill rotWithShape="1">
          <a:blip r:embed="rId2">
            <a:alphaModFix amt="40000"/>
          </a:blip>
          <a:srcRect b="3434"/>
          <a:stretch/>
        </p:blipFill>
        <p:spPr>
          <a:xfrm>
            <a:off x="20" y="10"/>
            <a:ext cx="12191979" cy="6857990"/>
          </a:xfrm>
          <a:prstGeom prst="rect">
            <a:avLst/>
          </a:prstGeom>
        </p:spPr>
      </p:pic>
      <p:sp>
        <p:nvSpPr>
          <p:cNvPr id="2" name="Title 1">
            <a:extLst>
              <a:ext uri="{FF2B5EF4-FFF2-40B4-BE49-F238E27FC236}">
                <a16:creationId xmlns:a16="http://schemas.microsoft.com/office/drawing/2014/main" id="{EC97CA7B-7826-8764-024D-B8558B9FBCCE}"/>
              </a:ext>
            </a:extLst>
          </p:cNvPr>
          <p:cNvSpPr>
            <a:spLocks noGrp="1"/>
          </p:cNvSpPr>
          <p:nvPr>
            <p:ph type="title"/>
          </p:nvPr>
        </p:nvSpPr>
        <p:spPr>
          <a:xfrm>
            <a:off x="838200" y="365125"/>
            <a:ext cx="10515600" cy="1325563"/>
          </a:xfrm>
        </p:spPr>
        <p:txBody>
          <a:bodyPr>
            <a:normAutofit/>
          </a:bodyPr>
          <a:lstStyle/>
          <a:p>
            <a:r>
              <a:rPr lang="en-US" sz="5400">
                <a:solidFill>
                  <a:srgbClr val="FFFFFF"/>
                </a:solidFill>
              </a:rPr>
              <a:t>Results and Discussion </a:t>
            </a:r>
          </a:p>
        </p:txBody>
      </p:sp>
      <p:sp>
        <p:nvSpPr>
          <p:cNvPr id="21" name="sketchy line">
            <a:extLst>
              <a:ext uri="{FF2B5EF4-FFF2-40B4-BE49-F238E27FC236}">
                <a16:creationId xmlns:a16="http://schemas.microsoft.com/office/drawing/2014/main" id="{7E2BE7F7-CA89-4002-ACCE-A478AEA24F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4399" y="1681544"/>
            <a:ext cx="9692640" cy="18288"/>
          </a:xfrm>
          <a:custGeom>
            <a:avLst/>
            <a:gdLst>
              <a:gd name="connsiteX0" fmla="*/ 0 w 9692640"/>
              <a:gd name="connsiteY0" fmla="*/ 0 h 18288"/>
              <a:gd name="connsiteX1" fmla="*/ 401552 w 9692640"/>
              <a:gd name="connsiteY1" fmla="*/ 0 h 18288"/>
              <a:gd name="connsiteX2" fmla="*/ 996957 w 9692640"/>
              <a:gd name="connsiteY2" fmla="*/ 0 h 18288"/>
              <a:gd name="connsiteX3" fmla="*/ 1398509 w 9692640"/>
              <a:gd name="connsiteY3" fmla="*/ 0 h 18288"/>
              <a:gd name="connsiteX4" fmla="*/ 2090841 w 9692640"/>
              <a:gd name="connsiteY4" fmla="*/ 0 h 18288"/>
              <a:gd name="connsiteX5" fmla="*/ 2686246 w 9692640"/>
              <a:gd name="connsiteY5" fmla="*/ 0 h 18288"/>
              <a:gd name="connsiteX6" fmla="*/ 3475504 w 9692640"/>
              <a:gd name="connsiteY6" fmla="*/ 0 h 18288"/>
              <a:gd name="connsiteX7" fmla="*/ 4361688 w 9692640"/>
              <a:gd name="connsiteY7" fmla="*/ 0 h 18288"/>
              <a:gd name="connsiteX8" fmla="*/ 5054019 w 9692640"/>
              <a:gd name="connsiteY8" fmla="*/ 0 h 18288"/>
              <a:gd name="connsiteX9" fmla="*/ 5940204 w 9692640"/>
              <a:gd name="connsiteY9" fmla="*/ 0 h 18288"/>
              <a:gd name="connsiteX10" fmla="*/ 6632535 w 9692640"/>
              <a:gd name="connsiteY10" fmla="*/ 0 h 18288"/>
              <a:gd name="connsiteX11" fmla="*/ 7034087 w 9692640"/>
              <a:gd name="connsiteY11" fmla="*/ 0 h 18288"/>
              <a:gd name="connsiteX12" fmla="*/ 7532566 w 9692640"/>
              <a:gd name="connsiteY12" fmla="*/ 0 h 18288"/>
              <a:gd name="connsiteX13" fmla="*/ 8418750 w 9692640"/>
              <a:gd name="connsiteY13" fmla="*/ 0 h 18288"/>
              <a:gd name="connsiteX14" fmla="*/ 9692640 w 9692640"/>
              <a:gd name="connsiteY14" fmla="*/ 0 h 18288"/>
              <a:gd name="connsiteX15" fmla="*/ 9692640 w 9692640"/>
              <a:gd name="connsiteY15" fmla="*/ 18288 h 18288"/>
              <a:gd name="connsiteX16" fmla="*/ 9000309 w 9692640"/>
              <a:gd name="connsiteY16" fmla="*/ 18288 h 18288"/>
              <a:gd name="connsiteX17" fmla="*/ 8307977 w 9692640"/>
              <a:gd name="connsiteY17" fmla="*/ 18288 h 18288"/>
              <a:gd name="connsiteX18" fmla="*/ 7712572 w 9692640"/>
              <a:gd name="connsiteY18" fmla="*/ 18288 h 18288"/>
              <a:gd name="connsiteX19" fmla="*/ 7214093 w 9692640"/>
              <a:gd name="connsiteY19" fmla="*/ 18288 h 18288"/>
              <a:gd name="connsiteX20" fmla="*/ 6327909 w 9692640"/>
              <a:gd name="connsiteY20" fmla="*/ 18288 h 18288"/>
              <a:gd name="connsiteX21" fmla="*/ 5635578 w 9692640"/>
              <a:gd name="connsiteY21" fmla="*/ 18288 h 18288"/>
              <a:gd name="connsiteX22" fmla="*/ 4846320 w 9692640"/>
              <a:gd name="connsiteY22" fmla="*/ 18288 h 18288"/>
              <a:gd name="connsiteX23" fmla="*/ 4444768 w 9692640"/>
              <a:gd name="connsiteY23" fmla="*/ 18288 h 18288"/>
              <a:gd name="connsiteX24" fmla="*/ 3946289 w 9692640"/>
              <a:gd name="connsiteY24" fmla="*/ 18288 h 18288"/>
              <a:gd name="connsiteX25" fmla="*/ 3253958 w 9692640"/>
              <a:gd name="connsiteY25" fmla="*/ 18288 h 18288"/>
              <a:gd name="connsiteX26" fmla="*/ 2464700 w 9692640"/>
              <a:gd name="connsiteY26" fmla="*/ 18288 h 18288"/>
              <a:gd name="connsiteX27" fmla="*/ 2063148 w 9692640"/>
              <a:gd name="connsiteY27" fmla="*/ 18288 h 18288"/>
              <a:gd name="connsiteX28" fmla="*/ 1661595 w 9692640"/>
              <a:gd name="connsiteY28" fmla="*/ 18288 h 18288"/>
              <a:gd name="connsiteX29" fmla="*/ 969264 w 9692640"/>
              <a:gd name="connsiteY29" fmla="*/ 18288 h 18288"/>
              <a:gd name="connsiteX30" fmla="*/ 0 w 9692640"/>
              <a:gd name="connsiteY30" fmla="*/ 18288 h 18288"/>
              <a:gd name="connsiteX31" fmla="*/ 0 w 9692640"/>
              <a:gd name="connsiteY3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692640" h="18288" fill="none" extrusionOk="0">
                <a:moveTo>
                  <a:pt x="0" y="0"/>
                </a:moveTo>
                <a:cubicBezTo>
                  <a:pt x="142992" y="4732"/>
                  <a:pt x="265909" y="-3365"/>
                  <a:pt x="401552" y="0"/>
                </a:cubicBezTo>
                <a:cubicBezTo>
                  <a:pt x="537195" y="3365"/>
                  <a:pt x="738153" y="6482"/>
                  <a:pt x="996957" y="0"/>
                </a:cubicBezTo>
                <a:cubicBezTo>
                  <a:pt x="1255762" y="-6482"/>
                  <a:pt x="1280511" y="12509"/>
                  <a:pt x="1398509" y="0"/>
                </a:cubicBezTo>
                <a:cubicBezTo>
                  <a:pt x="1516507" y="-12509"/>
                  <a:pt x="1782573" y="-31523"/>
                  <a:pt x="2090841" y="0"/>
                </a:cubicBezTo>
                <a:cubicBezTo>
                  <a:pt x="2399109" y="31523"/>
                  <a:pt x="2488380" y="26286"/>
                  <a:pt x="2686246" y="0"/>
                </a:cubicBezTo>
                <a:cubicBezTo>
                  <a:pt x="2884112" y="-26286"/>
                  <a:pt x="3186024" y="-14734"/>
                  <a:pt x="3475504" y="0"/>
                </a:cubicBezTo>
                <a:cubicBezTo>
                  <a:pt x="3764984" y="14734"/>
                  <a:pt x="4053017" y="43292"/>
                  <a:pt x="4361688" y="0"/>
                </a:cubicBezTo>
                <a:cubicBezTo>
                  <a:pt x="4670359" y="-43292"/>
                  <a:pt x="4736164" y="-729"/>
                  <a:pt x="5054019" y="0"/>
                </a:cubicBezTo>
                <a:cubicBezTo>
                  <a:pt x="5371874" y="729"/>
                  <a:pt x="5543528" y="-22963"/>
                  <a:pt x="5940204" y="0"/>
                </a:cubicBezTo>
                <a:cubicBezTo>
                  <a:pt x="6336881" y="22963"/>
                  <a:pt x="6423838" y="6469"/>
                  <a:pt x="6632535" y="0"/>
                </a:cubicBezTo>
                <a:cubicBezTo>
                  <a:pt x="6841232" y="-6469"/>
                  <a:pt x="6852819" y="17036"/>
                  <a:pt x="7034087" y="0"/>
                </a:cubicBezTo>
                <a:cubicBezTo>
                  <a:pt x="7215355" y="-17036"/>
                  <a:pt x="7313136" y="11151"/>
                  <a:pt x="7532566" y="0"/>
                </a:cubicBezTo>
                <a:cubicBezTo>
                  <a:pt x="7751996" y="-11151"/>
                  <a:pt x="8015001" y="25614"/>
                  <a:pt x="8418750" y="0"/>
                </a:cubicBezTo>
                <a:cubicBezTo>
                  <a:pt x="8822499" y="-25614"/>
                  <a:pt x="9163239" y="48603"/>
                  <a:pt x="9692640" y="0"/>
                </a:cubicBezTo>
                <a:cubicBezTo>
                  <a:pt x="9691955" y="4437"/>
                  <a:pt x="9693170" y="10717"/>
                  <a:pt x="9692640" y="18288"/>
                </a:cubicBezTo>
                <a:cubicBezTo>
                  <a:pt x="9545125" y="42172"/>
                  <a:pt x="9164259" y="6706"/>
                  <a:pt x="9000309" y="18288"/>
                </a:cubicBezTo>
                <a:cubicBezTo>
                  <a:pt x="8836359" y="29870"/>
                  <a:pt x="8521035" y="-14108"/>
                  <a:pt x="8307977" y="18288"/>
                </a:cubicBezTo>
                <a:cubicBezTo>
                  <a:pt x="8094919" y="50684"/>
                  <a:pt x="7881757" y="11235"/>
                  <a:pt x="7712572" y="18288"/>
                </a:cubicBezTo>
                <a:cubicBezTo>
                  <a:pt x="7543387" y="25341"/>
                  <a:pt x="7358861" y="20625"/>
                  <a:pt x="7214093" y="18288"/>
                </a:cubicBezTo>
                <a:cubicBezTo>
                  <a:pt x="7069325" y="15951"/>
                  <a:pt x="6523705" y="52160"/>
                  <a:pt x="6327909" y="18288"/>
                </a:cubicBezTo>
                <a:cubicBezTo>
                  <a:pt x="6132113" y="-15584"/>
                  <a:pt x="5923847" y="21204"/>
                  <a:pt x="5635578" y="18288"/>
                </a:cubicBezTo>
                <a:cubicBezTo>
                  <a:pt x="5347309" y="15372"/>
                  <a:pt x="5114749" y="50642"/>
                  <a:pt x="4846320" y="18288"/>
                </a:cubicBezTo>
                <a:cubicBezTo>
                  <a:pt x="4577891" y="-14066"/>
                  <a:pt x="4576701" y="1487"/>
                  <a:pt x="4444768" y="18288"/>
                </a:cubicBezTo>
                <a:cubicBezTo>
                  <a:pt x="4312835" y="35089"/>
                  <a:pt x="4112575" y="15158"/>
                  <a:pt x="3946289" y="18288"/>
                </a:cubicBezTo>
                <a:cubicBezTo>
                  <a:pt x="3780003" y="21418"/>
                  <a:pt x="3396009" y="18797"/>
                  <a:pt x="3253958" y="18288"/>
                </a:cubicBezTo>
                <a:cubicBezTo>
                  <a:pt x="3111907" y="17779"/>
                  <a:pt x="2760272" y="57223"/>
                  <a:pt x="2464700" y="18288"/>
                </a:cubicBezTo>
                <a:cubicBezTo>
                  <a:pt x="2169128" y="-20647"/>
                  <a:pt x="2232262" y="7960"/>
                  <a:pt x="2063148" y="18288"/>
                </a:cubicBezTo>
                <a:cubicBezTo>
                  <a:pt x="1894034" y="28616"/>
                  <a:pt x="1799338" y="3019"/>
                  <a:pt x="1661595" y="18288"/>
                </a:cubicBezTo>
                <a:cubicBezTo>
                  <a:pt x="1523852" y="33557"/>
                  <a:pt x="1113928" y="-4352"/>
                  <a:pt x="969264" y="18288"/>
                </a:cubicBezTo>
                <a:cubicBezTo>
                  <a:pt x="824600" y="40928"/>
                  <a:pt x="356149" y="-3128"/>
                  <a:pt x="0" y="18288"/>
                </a:cubicBezTo>
                <a:cubicBezTo>
                  <a:pt x="-540" y="12521"/>
                  <a:pt x="894" y="7749"/>
                  <a:pt x="0" y="0"/>
                </a:cubicBezTo>
                <a:close/>
              </a:path>
              <a:path w="9692640" h="18288" stroke="0" extrusionOk="0">
                <a:moveTo>
                  <a:pt x="0" y="0"/>
                </a:moveTo>
                <a:cubicBezTo>
                  <a:pt x="162642" y="3864"/>
                  <a:pt x="346119" y="-18364"/>
                  <a:pt x="498479" y="0"/>
                </a:cubicBezTo>
                <a:cubicBezTo>
                  <a:pt x="650839" y="18364"/>
                  <a:pt x="712065" y="-9389"/>
                  <a:pt x="900031" y="0"/>
                </a:cubicBezTo>
                <a:cubicBezTo>
                  <a:pt x="1087997" y="9389"/>
                  <a:pt x="1177291" y="3685"/>
                  <a:pt x="1398509" y="0"/>
                </a:cubicBezTo>
                <a:cubicBezTo>
                  <a:pt x="1619727" y="-3685"/>
                  <a:pt x="1874008" y="-8897"/>
                  <a:pt x="2090841" y="0"/>
                </a:cubicBezTo>
                <a:cubicBezTo>
                  <a:pt x="2307674" y="8897"/>
                  <a:pt x="2573432" y="-313"/>
                  <a:pt x="2880099" y="0"/>
                </a:cubicBezTo>
                <a:cubicBezTo>
                  <a:pt x="3186766" y="313"/>
                  <a:pt x="3422577" y="10664"/>
                  <a:pt x="3766283" y="0"/>
                </a:cubicBezTo>
                <a:cubicBezTo>
                  <a:pt x="4109989" y="-10664"/>
                  <a:pt x="4342683" y="-32873"/>
                  <a:pt x="4652467" y="0"/>
                </a:cubicBezTo>
                <a:cubicBezTo>
                  <a:pt x="4962251" y="32873"/>
                  <a:pt x="5122120" y="29155"/>
                  <a:pt x="5247872" y="0"/>
                </a:cubicBezTo>
                <a:cubicBezTo>
                  <a:pt x="5373625" y="-29155"/>
                  <a:pt x="5749491" y="1706"/>
                  <a:pt x="6037130" y="0"/>
                </a:cubicBezTo>
                <a:cubicBezTo>
                  <a:pt x="6324769" y="-1706"/>
                  <a:pt x="6531407" y="1172"/>
                  <a:pt x="6729461" y="0"/>
                </a:cubicBezTo>
                <a:cubicBezTo>
                  <a:pt x="6927515" y="-1172"/>
                  <a:pt x="7096794" y="-1520"/>
                  <a:pt x="7324867" y="0"/>
                </a:cubicBezTo>
                <a:cubicBezTo>
                  <a:pt x="7552940" y="1520"/>
                  <a:pt x="7878827" y="-17110"/>
                  <a:pt x="8114124" y="0"/>
                </a:cubicBezTo>
                <a:cubicBezTo>
                  <a:pt x="8349421" y="17110"/>
                  <a:pt x="8334208" y="15114"/>
                  <a:pt x="8515677" y="0"/>
                </a:cubicBezTo>
                <a:cubicBezTo>
                  <a:pt x="8697146" y="-15114"/>
                  <a:pt x="9236164" y="22466"/>
                  <a:pt x="9692640" y="0"/>
                </a:cubicBezTo>
                <a:cubicBezTo>
                  <a:pt x="9692735" y="8251"/>
                  <a:pt x="9692514" y="12333"/>
                  <a:pt x="9692640" y="18288"/>
                </a:cubicBezTo>
                <a:cubicBezTo>
                  <a:pt x="9410102" y="47398"/>
                  <a:pt x="9172773" y="7109"/>
                  <a:pt x="9000309" y="18288"/>
                </a:cubicBezTo>
                <a:cubicBezTo>
                  <a:pt x="8827845" y="29467"/>
                  <a:pt x="8713608" y="28372"/>
                  <a:pt x="8501830" y="18288"/>
                </a:cubicBezTo>
                <a:cubicBezTo>
                  <a:pt x="8290052" y="8204"/>
                  <a:pt x="7893416" y="3561"/>
                  <a:pt x="7712572" y="18288"/>
                </a:cubicBezTo>
                <a:cubicBezTo>
                  <a:pt x="7531728" y="33015"/>
                  <a:pt x="7480716" y="17052"/>
                  <a:pt x="7311020" y="18288"/>
                </a:cubicBezTo>
                <a:cubicBezTo>
                  <a:pt x="7141324" y="19524"/>
                  <a:pt x="6962706" y="15975"/>
                  <a:pt x="6618688" y="18288"/>
                </a:cubicBezTo>
                <a:cubicBezTo>
                  <a:pt x="6274670" y="20601"/>
                  <a:pt x="6230664" y="-1692"/>
                  <a:pt x="6120210" y="18288"/>
                </a:cubicBezTo>
                <a:cubicBezTo>
                  <a:pt x="6009756" y="38268"/>
                  <a:pt x="5442516" y="28115"/>
                  <a:pt x="5234026" y="18288"/>
                </a:cubicBezTo>
                <a:cubicBezTo>
                  <a:pt x="5025536" y="8461"/>
                  <a:pt x="4953693" y="18182"/>
                  <a:pt x="4832473" y="18288"/>
                </a:cubicBezTo>
                <a:cubicBezTo>
                  <a:pt x="4711253" y="18394"/>
                  <a:pt x="4414565" y="-11251"/>
                  <a:pt x="4140142" y="18288"/>
                </a:cubicBezTo>
                <a:cubicBezTo>
                  <a:pt x="3865719" y="47827"/>
                  <a:pt x="3819081" y="16772"/>
                  <a:pt x="3738590" y="18288"/>
                </a:cubicBezTo>
                <a:cubicBezTo>
                  <a:pt x="3658099" y="19804"/>
                  <a:pt x="3427576" y="1385"/>
                  <a:pt x="3240111" y="18288"/>
                </a:cubicBezTo>
                <a:cubicBezTo>
                  <a:pt x="3052646" y="35191"/>
                  <a:pt x="2749652" y="-13914"/>
                  <a:pt x="2450853" y="18288"/>
                </a:cubicBezTo>
                <a:cubicBezTo>
                  <a:pt x="2152054" y="50490"/>
                  <a:pt x="1928331" y="61101"/>
                  <a:pt x="1564669" y="18288"/>
                </a:cubicBezTo>
                <a:cubicBezTo>
                  <a:pt x="1201007" y="-24525"/>
                  <a:pt x="1217828" y="-275"/>
                  <a:pt x="1066190" y="18288"/>
                </a:cubicBezTo>
                <a:cubicBezTo>
                  <a:pt x="914552" y="36851"/>
                  <a:pt x="418290" y="-14785"/>
                  <a:pt x="0" y="18288"/>
                </a:cubicBezTo>
                <a:cubicBezTo>
                  <a:pt x="641" y="14236"/>
                  <a:pt x="889" y="7550"/>
                  <a:pt x="0" y="0"/>
                </a:cubicBezTo>
                <a:close/>
              </a:path>
            </a:pathLst>
          </a:custGeom>
          <a:solidFill>
            <a:srgbClr val="FFFFFF">
              <a:alpha val="75000"/>
            </a:srgbClr>
          </a:solidFill>
          <a:ln w="44450" cap="rnd">
            <a:solidFill>
              <a:srgbClr val="FFFFFF">
                <a:alpha val="75000"/>
              </a:srgb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8400FA6-2EC6-4CF8-6EA7-C55A3047815F}"/>
              </a:ext>
            </a:extLst>
          </p:cNvPr>
          <p:cNvSpPr>
            <a:spLocks noGrp="1"/>
          </p:cNvSpPr>
          <p:nvPr>
            <p:ph idx="1"/>
          </p:nvPr>
        </p:nvSpPr>
        <p:spPr>
          <a:xfrm>
            <a:off x="838200" y="2004446"/>
            <a:ext cx="10515600" cy="4176897"/>
          </a:xfrm>
        </p:spPr>
        <p:txBody>
          <a:bodyPr>
            <a:normAutofit/>
          </a:bodyPr>
          <a:lstStyle/>
          <a:p>
            <a:r>
              <a:rPr lang="en-US" sz="1700">
                <a:solidFill>
                  <a:srgbClr val="FFFFFF"/>
                </a:solidFill>
              </a:rPr>
              <a:t>I analyzed data from six recognized recessions:  (i) 1979-80, (ii) 1981-82, (iii) 1989-91, (iv) 2001, (v) 2007-9, and (vi)2020.</a:t>
            </a:r>
          </a:p>
          <a:p>
            <a:r>
              <a:rPr lang="en-US" sz="1700">
                <a:solidFill>
                  <a:srgbClr val="FFFFFF"/>
                </a:solidFill>
              </a:rPr>
              <a:t>I compared Texas’s economy in the two dimensions of resistance (vulnerability and sensitivity). Texas performed far better than the national average on both regards.</a:t>
            </a:r>
          </a:p>
          <a:p>
            <a:pPr lvl="1"/>
            <a:r>
              <a:rPr lang="en-US" sz="1700">
                <a:solidFill>
                  <a:srgbClr val="FFFFFF"/>
                </a:solidFill>
              </a:rPr>
              <a:t>Based on the coincidence index, Texas’s economy contracted only during the 2020 COVID recession. Texas’s economy dropped by 7.25%, compared to the national average of 19.80%. </a:t>
            </a:r>
          </a:p>
          <a:p>
            <a:pPr lvl="1"/>
            <a:r>
              <a:rPr lang="en-US" sz="1700">
                <a:solidFill>
                  <a:srgbClr val="FFFFFF"/>
                </a:solidFill>
              </a:rPr>
              <a:t>During the three recessions, namely 19891, 2001, and 2007-9, Texas’s economy showed expansion. On the other hand, on average, the nation’s economy dropped by 0.89%, 1.15%, and 6.7%, respectively during the three recessions.</a:t>
            </a:r>
          </a:p>
          <a:p>
            <a:pPr lvl="1"/>
            <a:r>
              <a:rPr lang="en-US" sz="1700">
                <a:solidFill>
                  <a:srgbClr val="FFFFFF"/>
                </a:solidFill>
              </a:rPr>
              <a:t>Because Texas’s economy barely experience recession, the time lapse from pre-recession to trough is almost non-existent (i.e., zero) except for the COVID 2020 recession. On the other hand, on average, the nation’s economy was in recession for 11.3 months. </a:t>
            </a:r>
          </a:p>
          <a:p>
            <a:r>
              <a:rPr lang="en-US" sz="1700">
                <a:solidFill>
                  <a:srgbClr val="FFFFFF"/>
                </a:solidFill>
              </a:rPr>
              <a:t>Regarding, recovery, Texas shows zero-time span as the state barely experienced recession except for 2020 COVID recession. The national average – for the six recession periods -- time span from trough-to-recovery is 9.4 months. </a:t>
            </a:r>
          </a:p>
        </p:txBody>
      </p:sp>
    </p:spTree>
    <p:extLst>
      <p:ext uri="{BB962C8B-B14F-4D97-AF65-F5344CB8AC3E}">
        <p14:creationId xmlns:p14="http://schemas.microsoft.com/office/powerpoint/2010/main" val="2168898940"/>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7E32B78-23DD-4E77-8B9C-7779E3BF2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6124" cy="6858000"/>
          </a:xfrm>
          <a:prstGeom prst="rect">
            <a:avLst/>
          </a:prstGeom>
          <a:solidFill>
            <a:srgbClr val="4472C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4" name="Content Placeholder 3">
            <a:extLst>
              <a:ext uri="{FF2B5EF4-FFF2-40B4-BE49-F238E27FC236}">
                <a16:creationId xmlns:a16="http://schemas.microsoft.com/office/drawing/2014/main" id="{DD8D69B0-7A27-6082-F1A5-16352214DB18}"/>
              </a:ext>
            </a:extLst>
          </p:cNvPr>
          <p:cNvGraphicFramePr>
            <a:graphicFrameLocks noGrp="1"/>
          </p:cNvGraphicFramePr>
          <p:nvPr>
            <p:ph idx="1"/>
            <p:extLst>
              <p:ext uri="{D42A27DB-BD31-4B8C-83A1-F6EECF244321}">
                <p14:modId xmlns:p14="http://schemas.microsoft.com/office/powerpoint/2010/main" val="1667123109"/>
              </p:ext>
            </p:extLst>
          </p:nvPr>
        </p:nvGraphicFramePr>
        <p:xfrm>
          <a:off x="927652" y="0"/>
          <a:ext cx="10455965" cy="6686909"/>
        </p:xfrm>
        <a:graphic>
          <a:graphicData uri="http://schemas.openxmlformats.org/drawingml/2006/table">
            <a:tbl>
              <a:tblPr firstRow="1" bandRow="1">
                <a:tableStyleId>{5C22544A-7EE6-4342-B048-85BDC9FD1C3A}</a:tableStyleId>
              </a:tblPr>
              <a:tblGrid>
                <a:gridCol w="2585195">
                  <a:extLst>
                    <a:ext uri="{9D8B030D-6E8A-4147-A177-3AD203B41FA5}">
                      <a16:colId xmlns:a16="http://schemas.microsoft.com/office/drawing/2014/main" val="3657807917"/>
                    </a:ext>
                  </a:extLst>
                </a:gridCol>
                <a:gridCol w="3091534">
                  <a:extLst>
                    <a:ext uri="{9D8B030D-6E8A-4147-A177-3AD203B41FA5}">
                      <a16:colId xmlns:a16="http://schemas.microsoft.com/office/drawing/2014/main" val="2788138678"/>
                    </a:ext>
                  </a:extLst>
                </a:gridCol>
                <a:gridCol w="2549087">
                  <a:extLst>
                    <a:ext uri="{9D8B030D-6E8A-4147-A177-3AD203B41FA5}">
                      <a16:colId xmlns:a16="http://schemas.microsoft.com/office/drawing/2014/main" val="2776225438"/>
                    </a:ext>
                  </a:extLst>
                </a:gridCol>
                <a:gridCol w="2230149">
                  <a:extLst>
                    <a:ext uri="{9D8B030D-6E8A-4147-A177-3AD203B41FA5}">
                      <a16:colId xmlns:a16="http://schemas.microsoft.com/office/drawing/2014/main" val="126308464"/>
                    </a:ext>
                  </a:extLst>
                </a:gridCol>
              </a:tblGrid>
              <a:tr h="329184">
                <a:tc gridSpan="4">
                  <a:txBody>
                    <a:bodyPr/>
                    <a:lstStyle/>
                    <a:p>
                      <a:pPr algn="ctr" fontAlgn="b"/>
                      <a:r>
                        <a:rPr lang="en-US" sz="2800" u="none" strike="noStrike" dirty="0">
                          <a:effectLst/>
                        </a:rPr>
                        <a:t>Results: Resistance</a:t>
                      </a:r>
                      <a:endParaRPr lang="en-US" sz="2800" b="1" i="0" u="none" strike="noStrike" dirty="0">
                        <a:solidFill>
                          <a:srgbClr val="000000"/>
                        </a:solidFill>
                        <a:effectLst/>
                        <a:latin typeface="Calibri" panose="020F0502020204030204" pitchFamily="34" charset="0"/>
                      </a:endParaRPr>
                    </a:p>
                  </a:txBody>
                  <a:tcPr marL="5693" marR="5693" marT="5693" marB="0" anchor="b"/>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15269423"/>
                  </a:ext>
                </a:extLst>
              </a:tr>
              <a:tr h="329184">
                <a:tc>
                  <a:txBody>
                    <a:bodyPr/>
                    <a:lstStyle/>
                    <a:p>
                      <a:pPr algn="l" fontAlgn="b"/>
                      <a:r>
                        <a:rPr lang="en-US" sz="2000" b="1" u="none" strike="noStrike" dirty="0">
                          <a:solidFill>
                            <a:srgbClr val="FF0000"/>
                          </a:solidFill>
                          <a:effectLst/>
                        </a:rPr>
                        <a:t>Years</a:t>
                      </a:r>
                      <a:endParaRPr lang="en-US" sz="2000" b="1" i="0" u="none" strike="noStrike" dirty="0">
                        <a:solidFill>
                          <a:srgbClr val="FF0000"/>
                        </a:solidFill>
                        <a:effectLst/>
                        <a:latin typeface="Calibri" panose="020F0502020204030204" pitchFamily="34" charset="0"/>
                      </a:endParaRPr>
                    </a:p>
                  </a:txBody>
                  <a:tcPr marL="5693" marR="5693" marT="5693" marB="0" anchor="b"/>
                </a:tc>
                <a:tc>
                  <a:txBody>
                    <a:bodyPr/>
                    <a:lstStyle/>
                    <a:p>
                      <a:pPr algn="l" fontAlgn="b"/>
                      <a:r>
                        <a:rPr lang="en-US" sz="2000" b="1" u="none" strike="noStrike" dirty="0">
                          <a:solidFill>
                            <a:srgbClr val="FF0000"/>
                          </a:solidFill>
                          <a:effectLst/>
                        </a:rPr>
                        <a:t>Measure</a:t>
                      </a:r>
                      <a:endParaRPr lang="en-US" sz="2000" b="1" i="0" u="none" strike="noStrike" dirty="0">
                        <a:solidFill>
                          <a:srgbClr val="FF0000"/>
                        </a:solidFill>
                        <a:effectLst/>
                        <a:latin typeface="Calibri" panose="020F0502020204030204" pitchFamily="34" charset="0"/>
                      </a:endParaRPr>
                    </a:p>
                  </a:txBody>
                  <a:tcPr marL="5693" marR="5693" marT="5693" marB="0" anchor="b"/>
                </a:tc>
                <a:tc>
                  <a:txBody>
                    <a:bodyPr/>
                    <a:lstStyle/>
                    <a:p>
                      <a:pPr algn="l" fontAlgn="b"/>
                      <a:r>
                        <a:rPr lang="en-US" sz="2000" b="1" u="none" strike="noStrike" dirty="0">
                          <a:solidFill>
                            <a:srgbClr val="FF0000"/>
                          </a:solidFill>
                          <a:effectLst/>
                        </a:rPr>
                        <a:t>USA</a:t>
                      </a:r>
                      <a:endParaRPr lang="en-US" sz="2000" b="1" i="0" u="none" strike="noStrike" dirty="0">
                        <a:solidFill>
                          <a:srgbClr val="FF0000"/>
                        </a:solidFill>
                        <a:effectLst/>
                        <a:latin typeface="Calibri" panose="020F0502020204030204" pitchFamily="34" charset="0"/>
                      </a:endParaRPr>
                    </a:p>
                  </a:txBody>
                  <a:tcPr marL="5693" marR="5693" marT="5693" marB="0" anchor="b"/>
                </a:tc>
                <a:tc>
                  <a:txBody>
                    <a:bodyPr/>
                    <a:lstStyle/>
                    <a:p>
                      <a:pPr algn="l" fontAlgn="b"/>
                      <a:r>
                        <a:rPr lang="en-US" sz="2000" b="1" u="none" strike="noStrike" dirty="0">
                          <a:solidFill>
                            <a:srgbClr val="FF0000"/>
                          </a:solidFill>
                          <a:effectLst/>
                        </a:rPr>
                        <a:t>Texas</a:t>
                      </a:r>
                      <a:endParaRPr lang="en-US" sz="2000" b="1" i="0" u="none" strike="noStrike" dirty="0">
                        <a:solidFill>
                          <a:srgbClr val="FF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51278553"/>
                  </a:ext>
                </a:extLst>
              </a:tr>
              <a:tr h="329184">
                <a:tc>
                  <a:txBody>
                    <a:bodyPr/>
                    <a:lstStyle/>
                    <a:p>
                      <a:pPr algn="l" fontAlgn="b"/>
                      <a:r>
                        <a:rPr lang="en-US" sz="2000" u="none" strike="noStrike" dirty="0">
                          <a:effectLst/>
                        </a:rPr>
                        <a:t>1979-80</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1238875249"/>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dirty="0">
                          <a:effectLst/>
                        </a:rPr>
                        <a:t>Drop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-2.37%</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0</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1833358396"/>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Months</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9.42</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0</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3776866822"/>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3671394428"/>
                  </a:ext>
                </a:extLst>
              </a:tr>
              <a:tr h="329184">
                <a:tc>
                  <a:txBody>
                    <a:bodyPr/>
                    <a:lstStyle/>
                    <a:p>
                      <a:pPr algn="l" fontAlgn="b"/>
                      <a:r>
                        <a:rPr lang="en-US" sz="2000" u="none" strike="noStrike" dirty="0">
                          <a:effectLst/>
                        </a:rPr>
                        <a:t>1981-82</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Drop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-4.40%</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0</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3524998482"/>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Months</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16.9</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0</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596221692"/>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149049207"/>
                  </a:ext>
                </a:extLst>
              </a:tr>
              <a:tr h="329184">
                <a:tc>
                  <a:txBody>
                    <a:bodyPr/>
                    <a:lstStyle/>
                    <a:p>
                      <a:pPr algn="l" fontAlgn="b"/>
                      <a:r>
                        <a:rPr lang="en-US" sz="2000" u="none" strike="noStrike" dirty="0">
                          <a:effectLst/>
                        </a:rPr>
                        <a:t>1989-91</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Drop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-0.89%</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2%</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3667716608"/>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Months</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3.26</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0</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324342820"/>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471667878"/>
                  </a:ext>
                </a:extLst>
              </a:tr>
              <a:tr h="329184">
                <a:tc>
                  <a:txBody>
                    <a:bodyPr/>
                    <a:lstStyle/>
                    <a:p>
                      <a:pPr algn="l" fontAlgn="b"/>
                      <a:r>
                        <a:rPr lang="en-US" sz="2000" u="none" strike="noStrike" dirty="0">
                          <a:effectLst/>
                        </a:rPr>
                        <a:t>2001</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Drop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-1.15%</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0.21%</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3707808575"/>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Months</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9.18</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0</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2061919170"/>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968896972"/>
                  </a:ext>
                </a:extLst>
              </a:tr>
              <a:tr h="329184">
                <a:tc>
                  <a:txBody>
                    <a:bodyPr/>
                    <a:lstStyle/>
                    <a:p>
                      <a:pPr algn="l" fontAlgn="b"/>
                      <a:r>
                        <a:rPr lang="en-US" sz="2000" u="none" strike="noStrike" dirty="0">
                          <a:effectLst/>
                        </a:rPr>
                        <a:t>2007-09</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Drop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-6.70%</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0.24%</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1956069363"/>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Months</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24.6</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0</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1040199282"/>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59429519"/>
                  </a:ext>
                </a:extLst>
              </a:tr>
              <a:tr h="329184">
                <a:tc>
                  <a:txBody>
                    <a:bodyPr/>
                    <a:lstStyle/>
                    <a:p>
                      <a:pPr algn="l" fontAlgn="b"/>
                      <a:r>
                        <a:rPr lang="en-US" sz="2000" u="none" strike="noStrike" dirty="0">
                          <a:effectLst/>
                        </a:rPr>
                        <a:t>2020</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a:effectLst/>
                        </a:rPr>
                        <a:t>Drop (%)</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a:effectLst/>
                        </a:rPr>
                        <a:t>-19.80%</a:t>
                      </a:r>
                      <a:endParaRPr lang="en-US" sz="2000" b="0" i="0" u="none" strike="noStrike">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-7.25%</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2219709495"/>
                  </a:ext>
                </a:extLst>
              </a:tr>
              <a:tr h="329184">
                <a:tc>
                  <a:txBody>
                    <a:bodyPr/>
                    <a:lstStyle/>
                    <a:p>
                      <a:pPr algn="l" fontAlgn="b"/>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l" fontAlgn="b"/>
                      <a:r>
                        <a:rPr lang="en-US" sz="2000" u="none" strike="noStrike" dirty="0">
                          <a:effectLst/>
                        </a:rPr>
                        <a:t>Months</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4.4</a:t>
                      </a:r>
                      <a:endParaRPr lang="en-US" sz="2000" b="0" i="0" u="none" strike="noStrike" dirty="0">
                        <a:solidFill>
                          <a:srgbClr val="000000"/>
                        </a:solidFill>
                        <a:effectLst/>
                        <a:latin typeface="Calibri" panose="020F0502020204030204" pitchFamily="34" charset="0"/>
                      </a:endParaRPr>
                    </a:p>
                  </a:txBody>
                  <a:tcPr marL="5693" marR="5693" marT="5693" marB="0" anchor="b"/>
                </a:tc>
                <a:tc>
                  <a:txBody>
                    <a:bodyPr/>
                    <a:lstStyle/>
                    <a:p>
                      <a:pPr algn="ctr" fontAlgn="b"/>
                      <a:r>
                        <a:rPr lang="en-US" sz="2000" u="none" strike="noStrike" dirty="0">
                          <a:effectLst/>
                        </a:rPr>
                        <a:t>4</a:t>
                      </a:r>
                      <a:endParaRPr lang="en-US" sz="2000" b="0" i="0" u="none" strike="noStrike" dirty="0">
                        <a:solidFill>
                          <a:srgbClr val="000000"/>
                        </a:solidFill>
                        <a:effectLst/>
                        <a:latin typeface="Calibri" panose="020F0502020204030204" pitchFamily="34" charset="0"/>
                      </a:endParaRPr>
                    </a:p>
                  </a:txBody>
                  <a:tcPr marL="5693" marR="5693" marT="5693" marB="0" anchor="b"/>
                </a:tc>
                <a:extLst>
                  <a:ext uri="{0D108BD9-81ED-4DB2-BD59-A6C34878D82A}">
                    <a16:rowId xmlns:a16="http://schemas.microsoft.com/office/drawing/2014/main" val="1562593798"/>
                  </a:ext>
                </a:extLst>
              </a:tr>
            </a:tbl>
          </a:graphicData>
        </a:graphic>
      </p:graphicFrame>
    </p:spTree>
    <p:extLst>
      <p:ext uri="{BB962C8B-B14F-4D97-AF65-F5344CB8AC3E}">
        <p14:creationId xmlns:p14="http://schemas.microsoft.com/office/powerpoint/2010/main" val="30523591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2666188"/>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0"/>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1685840"/>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Content Placeholder 3">
            <a:extLst>
              <a:ext uri="{FF2B5EF4-FFF2-40B4-BE49-F238E27FC236}">
                <a16:creationId xmlns:a16="http://schemas.microsoft.com/office/drawing/2014/main" id="{4C4C4CAE-2856-CC05-F83A-5FA9CBD18484}"/>
              </a:ext>
            </a:extLst>
          </p:cNvPr>
          <p:cNvGraphicFramePr>
            <a:graphicFrameLocks noGrp="1"/>
          </p:cNvGraphicFramePr>
          <p:nvPr>
            <p:ph idx="1"/>
            <p:extLst>
              <p:ext uri="{D42A27DB-BD31-4B8C-83A1-F6EECF244321}">
                <p14:modId xmlns:p14="http://schemas.microsoft.com/office/powerpoint/2010/main" val="860401136"/>
              </p:ext>
            </p:extLst>
          </p:nvPr>
        </p:nvGraphicFramePr>
        <p:xfrm>
          <a:off x="950385" y="457200"/>
          <a:ext cx="10671772" cy="5943600"/>
        </p:xfrm>
        <a:graphic>
          <a:graphicData uri="http://schemas.openxmlformats.org/drawingml/2006/table">
            <a:tbl>
              <a:tblPr firstRow="1" bandRow="1">
                <a:tableStyleId>{5C22544A-7EE6-4342-B048-85BDC9FD1C3A}</a:tableStyleId>
              </a:tblPr>
              <a:tblGrid>
                <a:gridCol w="3272059">
                  <a:extLst>
                    <a:ext uri="{9D8B030D-6E8A-4147-A177-3AD203B41FA5}">
                      <a16:colId xmlns:a16="http://schemas.microsoft.com/office/drawing/2014/main" val="1904649363"/>
                    </a:ext>
                  </a:extLst>
                </a:gridCol>
                <a:gridCol w="3001528">
                  <a:extLst>
                    <a:ext uri="{9D8B030D-6E8A-4147-A177-3AD203B41FA5}">
                      <a16:colId xmlns:a16="http://schemas.microsoft.com/office/drawing/2014/main" val="682280134"/>
                    </a:ext>
                  </a:extLst>
                </a:gridCol>
                <a:gridCol w="1787833">
                  <a:extLst>
                    <a:ext uri="{9D8B030D-6E8A-4147-A177-3AD203B41FA5}">
                      <a16:colId xmlns:a16="http://schemas.microsoft.com/office/drawing/2014/main" val="4247453433"/>
                    </a:ext>
                  </a:extLst>
                </a:gridCol>
                <a:gridCol w="605334">
                  <a:extLst>
                    <a:ext uri="{9D8B030D-6E8A-4147-A177-3AD203B41FA5}">
                      <a16:colId xmlns:a16="http://schemas.microsoft.com/office/drawing/2014/main" val="2352382952"/>
                    </a:ext>
                  </a:extLst>
                </a:gridCol>
                <a:gridCol w="2005018">
                  <a:extLst>
                    <a:ext uri="{9D8B030D-6E8A-4147-A177-3AD203B41FA5}">
                      <a16:colId xmlns:a16="http://schemas.microsoft.com/office/drawing/2014/main" val="654693909"/>
                    </a:ext>
                  </a:extLst>
                </a:gridCol>
              </a:tblGrid>
              <a:tr h="457200">
                <a:tc gridSpan="5">
                  <a:txBody>
                    <a:bodyPr/>
                    <a:lstStyle/>
                    <a:p>
                      <a:pPr algn="ctr" fontAlgn="b"/>
                      <a:r>
                        <a:rPr lang="en-US" sz="2600" u="none" strike="noStrike" dirty="0">
                          <a:effectLst/>
                        </a:rPr>
                        <a:t>Results: Recovery</a:t>
                      </a:r>
                      <a:endParaRPr lang="en-US" sz="2600" b="1" i="0" u="none" strike="noStrike" dirty="0">
                        <a:solidFill>
                          <a:srgbClr val="000000"/>
                        </a:solidFill>
                        <a:effectLst/>
                        <a:latin typeface="Calibri" panose="020F0502020204030204" pitchFamily="34" charset="0"/>
                      </a:endParaRPr>
                    </a:p>
                  </a:txBody>
                  <a:tcPr marL="12410" marR="12410" marT="1241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96825972"/>
                  </a:ext>
                </a:extLst>
              </a:tr>
              <a:tr h="457200">
                <a:tc>
                  <a:txBody>
                    <a:bodyPr/>
                    <a:lstStyle/>
                    <a:p>
                      <a:pPr algn="l" fontAlgn="b"/>
                      <a:r>
                        <a:rPr lang="en-US" sz="2600" u="none" strike="noStrike">
                          <a:effectLst/>
                        </a:rPr>
                        <a:t>Years</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Duration</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USA</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Texas</a:t>
                      </a:r>
                      <a:endParaRPr lang="en-US" sz="2600" b="0" i="0" u="none" strike="noStrike">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1796139522"/>
                  </a:ext>
                </a:extLst>
              </a:tr>
              <a:tr h="457200">
                <a:tc>
                  <a:txBody>
                    <a:bodyPr/>
                    <a:lstStyle/>
                    <a:p>
                      <a:pPr algn="l" fontAlgn="b"/>
                      <a:r>
                        <a:rPr lang="en-US" sz="2600" u="none" strike="noStrike">
                          <a:effectLst/>
                        </a:rPr>
                        <a:t>1979-80</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Months</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dirty="0">
                          <a:effectLst/>
                        </a:rPr>
                        <a:t>1.74</a:t>
                      </a:r>
                      <a:endParaRPr lang="en-US" sz="2600" b="0" i="0" u="none" strike="noStrike" dirty="0">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0</a:t>
                      </a:r>
                      <a:endParaRPr lang="en-US" sz="2600" b="0" i="0" u="none" strike="noStrike">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2214561738"/>
                  </a:ext>
                </a:extLst>
              </a:tr>
              <a:tr h="457200">
                <a:tc>
                  <a:txBody>
                    <a:bodyPr/>
                    <a:lstStyle/>
                    <a:p>
                      <a:pPr algn="l"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2722135693"/>
                  </a:ext>
                </a:extLst>
              </a:tr>
              <a:tr h="457200">
                <a:tc>
                  <a:txBody>
                    <a:bodyPr/>
                    <a:lstStyle/>
                    <a:p>
                      <a:pPr algn="l" fontAlgn="b"/>
                      <a:r>
                        <a:rPr lang="en-US" sz="2600" u="none" strike="noStrike">
                          <a:effectLst/>
                        </a:rPr>
                        <a:t>1981-82</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Months</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6.65</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0</a:t>
                      </a:r>
                      <a:endParaRPr lang="en-US" sz="2600" b="0" i="0" u="none" strike="noStrike">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1651458834"/>
                  </a:ext>
                </a:extLst>
              </a:tr>
              <a:tr h="457200">
                <a:tc>
                  <a:txBody>
                    <a:bodyPr/>
                    <a:lstStyle/>
                    <a:p>
                      <a:pPr algn="l"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dirty="0">
                          <a:effectLst/>
                        </a:rPr>
                        <a:t> </a:t>
                      </a:r>
                      <a:endParaRPr lang="en-US" sz="2600" b="0" i="0" u="none" strike="noStrike" dirty="0">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2975930880"/>
                  </a:ext>
                </a:extLst>
              </a:tr>
              <a:tr h="457200">
                <a:tc>
                  <a:txBody>
                    <a:bodyPr/>
                    <a:lstStyle/>
                    <a:p>
                      <a:pPr algn="l" fontAlgn="b"/>
                      <a:r>
                        <a:rPr lang="en-US" sz="2600" u="none" strike="noStrike" dirty="0">
                          <a:effectLst/>
                        </a:rPr>
                        <a:t>1989-91</a:t>
                      </a:r>
                      <a:endParaRPr lang="en-US" sz="2600" b="0" i="0" u="none" strike="noStrike" dirty="0">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Months</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4.32</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dirty="0">
                          <a:effectLst/>
                        </a:rPr>
                        <a:t>0</a:t>
                      </a:r>
                      <a:endParaRPr lang="en-US" sz="2600" b="0" i="0" u="none" strike="noStrike" dirty="0">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3737671998"/>
                  </a:ext>
                </a:extLst>
              </a:tr>
              <a:tr h="457200">
                <a:tc>
                  <a:txBody>
                    <a:bodyPr/>
                    <a:lstStyle/>
                    <a:p>
                      <a:pPr algn="l"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dirty="0">
                          <a:effectLst/>
                        </a:rPr>
                        <a:t> </a:t>
                      </a:r>
                      <a:endParaRPr lang="en-US" sz="2600" b="0" i="0" u="none" strike="noStrike" dirty="0">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4225845559"/>
                  </a:ext>
                </a:extLst>
              </a:tr>
              <a:tr h="457200">
                <a:tc>
                  <a:txBody>
                    <a:bodyPr/>
                    <a:lstStyle/>
                    <a:p>
                      <a:pPr algn="l" fontAlgn="b"/>
                      <a:r>
                        <a:rPr lang="en-US" sz="2600" u="none" strike="noStrike">
                          <a:effectLst/>
                        </a:rPr>
                        <a:t>2001</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Months</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1.77</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dirty="0">
                          <a:effectLst/>
                        </a:rPr>
                        <a:t>0</a:t>
                      </a:r>
                      <a:endParaRPr lang="en-US" sz="2600" b="0" i="0" u="none" strike="noStrike" dirty="0">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1966130262"/>
                  </a:ext>
                </a:extLst>
              </a:tr>
              <a:tr h="457200">
                <a:tc>
                  <a:txBody>
                    <a:bodyPr/>
                    <a:lstStyle/>
                    <a:p>
                      <a:pPr algn="l"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dirty="0">
                          <a:effectLst/>
                        </a:rPr>
                        <a:t> </a:t>
                      </a:r>
                      <a:endParaRPr lang="en-US" sz="2600" b="0" i="0" u="none" strike="noStrike" dirty="0">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2599104021"/>
                  </a:ext>
                </a:extLst>
              </a:tr>
              <a:tr h="457200">
                <a:tc>
                  <a:txBody>
                    <a:bodyPr/>
                    <a:lstStyle/>
                    <a:p>
                      <a:pPr algn="l" fontAlgn="b"/>
                      <a:r>
                        <a:rPr lang="en-US" sz="2600" u="none" strike="noStrike">
                          <a:effectLst/>
                        </a:rPr>
                        <a:t>2007-09</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Months</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26</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dirty="0">
                          <a:effectLst/>
                        </a:rPr>
                        <a:t>0</a:t>
                      </a:r>
                      <a:endParaRPr lang="en-US" sz="2600" b="0" i="0" u="none" strike="noStrike" dirty="0">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585935179"/>
                  </a:ext>
                </a:extLst>
              </a:tr>
              <a:tr h="457200">
                <a:tc>
                  <a:txBody>
                    <a:bodyPr/>
                    <a:lstStyle/>
                    <a:p>
                      <a:pPr algn="l" fontAlgn="b"/>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dirty="0">
                          <a:effectLst/>
                        </a:rPr>
                        <a:t> </a:t>
                      </a:r>
                      <a:endParaRPr lang="en-US" sz="2600" b="0" i="0" u="none" strike="noStrike" dirty="0">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1071624793"/>
                  </a:ext>
                </a:extLst>
              </a:tr>
              <a:tr h="457200">
                <a:tc>
                  <a:txBody>
                    <a:bodyPr/>
                    <a:lstStyle/>
                    <a:p>
                      <a:pPr algn="l" fontAlgn="b"/>
                      <a:r>
                        <a:rPr lang="en-US" sz="2600" u="none" strike="noStrike">
                          <a:effectLst/>
                        </a:rPr>
                        <a:t>2020</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l" fontAlgn="b"/>
                      <a:r>
                        <a:rPr lang="en-US" sz="2600" u="none" strike="noStrike">
                          <a:effectLst/>
                        </a:rPr>
                        <a:t>Months</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15.9</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a:effectLst/>
                        </a:rPr>
                        <a:t> </a:t>
                      </a:r>
                      <a:endParaRPr lang="en-US" sz="2600" b="0" i="0" u="none" strike="noStrike">
                        <a:solidFill>
                          <a:srgbClr val="000000"/>
                        </a:solidFill>
                        <a:effectLst/>
                        <a:latin typeface="Calibri" panose="020F0502020204030204" pitchFamily="34" charset="0"/>
                      </a:endParaRPr>
                    </a:p>
                  </a:txBody>
                  <a:tcPr marL="12410" marR="12410" marT="12410" marB="0" anchor="b"/>
                </a:tc>
                <a:tc>
                  <a:txBody>
                    <a:bodyPr/>
                    <a:lstStyle/>
                    <a:p>
                      <a:pPr algn="ctr" fontAlgn="b"/>
                      <a:r>
                        <a:rPr lang="en-US" sz="2600" u="none" strike="noStrike" dirty="0">
                          <a:effectLst/>
                        </a:rPr>
                        <a:t>13</a:t>
                      </a:r>
                      <a:endParaRPr lang="en-US" sz="2600" b="0" i="0" u="none" strike="noStrike" dirty="0">
                        <a:solidFill>
                          <a:srgbClr val="000000"/>
                        </a:solidFill>
                        <a:effectLst/>
                        <a:latin typeface="Calibri" panose="020F0502020204030204" pitchFamily="34" charset="0"/>
                      </a:endParaRPr>
                    </a:p>
                  </a:txBody>
                  <a:tcPr marL="12410" marR="12410" marT="12410" marB="0" anchor="b"/>
                </a:tc>
                <a:extLst>
                  <a:ext uri="{0D108BD9-81ED-4DB2-BD59-A6C34878D82A}">
                    <a16:rowId xmlns:a16="http://schemas.microsoft.com/office/drawing/2014/main" val="2921415346"/>
                  </a:ext>
                </a:extLst>
              </a:tr>
            </a:tbl>
          </a:graphicData>
        </a:graphic>
      </p:graphicFrame>
    </p:spTree>
    <p:extLst>
      <p:ext uri="{BB962C8B-B14F-4D97-AF65-F5344CB8AC3E}">
        <p14:creationId xmlns:p14="http://schemas.microsoft.com/office/powerpoint/2010/main" val="39658799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B2599-6727-8503-1D2E-26E1EBD16557}"/>
              </a:ext>
            </a:extLst>
          </p:cNvPr>
          <p:cNvSpPr>
            <a:spLocks noGrp="1"/>
          </p:cNvSpPr>
          <p:nvPr>
            <p:ph type="title"/>
          </p:nvPr>
        </p:nvSpPr>
        <p:spPr>
          <a:xfrm>
            <a:off x="533400" y="67479"/>
            <a:ext cx="10515600" cy="880579"/>
          </a:xfrm>
        </p:spPr>
        <p:txBody>
          <a:bodyPr/>
          <a:lstStyle/>
          <a:p>
            <a:r>
              <a:rPr lang="en-US" dirty="0"/>
              <a:t>1979 – 1980 Recession: National vs. Texas</a:t>
            </a:r>
          </a:p>
        </p:txBody>
      </p:sp>
      <p:graphicFrame>
        <p:nvGraphicFramePr>
          <p:cNvPr id="4" name="Content Placeholder 3">
            <a:extLst>
              <a:ext uri="{FF2B5EF4-FFF2-40B4-BE49-F238E27FC236}">
                <a16:creationId xmlns:a16="http://schemas.microsoft.com/office/drawing/2014/main" id="{E23C975F-93BB-ABED-6153-3F9088D570F8}"/>
              </a:ext>
            </a:extLst>
          </p:cNvPr>
          <p:cNvGraphicFramePr>
            <a:graphicFrameLocks noGrp="1"/>
          </p:cNvGraphicFramePr>
          <p:nvPr>
            <p:ph idx="1"/>
            <p:extLst>
              <p:ext uri="{D42A27DB-BD31-4B8C-83A1-F6EECF244321}">
                <p14:modId xmlns:p14="http://schemas.microsoft.com/office/powerpoint/2010/main" val="2245514200"/>
              </p:ext>
            </p:extLst>
          </p:nvPr>
        </p:nvGraphicFramePr>
        <p:xfrm>
          <a:off x="702365" y="948058"/>
          <a:ext cx="9846364" cy="4060573"/>
        </p:xfrm>
        <a:graphic>
          <a:graphicData uri="http://schemas.openxmlformats.org/drawingml/2006/table">
            <a:tbl>
              <a:tblPr/>
              <a:tblGrid>
                <a:gridCol w="1971243">
                  <a:extLst>
                    <a:ext uri="{9D8B030D-6E8A-4147-A177-3AD203B41FA5}">
                      <a16:colId xmlns:a16="http://schemas.microsoft.com/office/drawing/2014/main" val="87241675"/>
                    </a:ext>
                  </a:extLst>
                </a:gridCol>
                <a:gridCol w="1227100">
                  <a:extLst>
                    <a:ext uri="{9D8B030D-6E8A-4147-A177-3AD203B41FA5}">
                      <a16:colId xmlns:a16="http://schemas.microsoft.com/office/drawing/2014/main" val="2041193895"/>
                    </a:ext>
                  </a:extLst>
                </a:gridCol>
                <a:gridCol w="1404511">
                  <a:extLst>
                    <a:ext uri="{9D8B030D-6E8A-4147-A177-3AD203B41FA5}">
                      <a16:colId xmlns:a16="http://schemas.microsoft.com/office/drawing/2014/main" val="3645713338"/>
                    </a:ext>
                  </a:extLst>
                </a:gridCol>
                <a:gridCol w="1340446">
                  <a:extLst>
                    <a:ext uri="{9D8B030D-6E8A-4147-A177-3AD203B41FA5}">
                      <a16:colId xmlns:a16="http://schemas.microsoft.com/office/drawing/2014/main" val="2592703836"/>
                    </a:ext>
                  </a:extLst>
                </a:gridCol>
                <a:gridCol w="1222171">
                  <a:extLst>
                    <a:ext uri="{9D8B030D-6E8A-4147-A177-3AD203B41FA5}">
                      <a16:colId xmlns:a16="http://schemas.microsoft.com/office/drawing/2014/main" val="723898582"/>
                    </a:ext>
                  </a:extLst>
                </a:gridCol>
                <a:gridCol w="394249">
                  <a:extLst>
                    <a:ext uri="{9D8B030D-6E8A-4147-A177-3AD203B41FA5}">
                      <a16:colId xmlns:a16="http://schemas.microsoft.com/office/drawing/2014/main" val="445584758"/>
                    </a:ext>
                  </a:extLst>
                </a:gridCol>
                <a:gridCol w="985622">
                  <a:extLst>
                    <a:ext uri="{9D8B030D-6E8A-4147-A177-3AD203B41FA5}">
                      <a16:colId xmlns:a16="http://schemas.microsoft.com/office/drawing/2014/main" val="4024879092"/>
                    </a:ext>
                  </a:extLst>
                </a:gridCol>
                <a:gridCol w="1301022">
                  <a:extLst>
                    <a:ext uri="{9D8B030D-6E8A-4147-A177-3AD203B41FA5}">
                      <a16:colId xmlns:a16="http://schemas.microsoft.com/office/drawing/2014/main" val="3581745617"/>
                    </a:ext>
                  </a:extLst>
                </a:gridCol>
              </a:tblGrid>
              <a:tr h="1078429">
                <a:tc>
                  <a:txBody>
                    <a:bodyPr/>
                    <a:lstStyle/>
                    <a:p>
                      <a:pPr algn="ctr" fontAlgn="b"/>
                      <a:r>
                        <a:rPr lang="en-US" sz="2000" b="0" i="0" u="none" strike="noStrike" dirty="0">
                          <a:solidFill>
                            <a:srgbClr val="000000"/>
                          </a:solidFill>
                          <a:effectLst/>
                          <a:latin typeface="Calibri" panose="020F0502020204030204" pitchFamily="34" charset="0"/>
                        </a:rPr>
                        <a:t>Recession </a:t>
                      </a:r>
                      <a:br>
                        <a:rPr lang="en-US" sz="2000" b="0" i="0" u="none" strike="noStrike" dirty="0">
                          <a:solidFill>
                            <a:srgbClr val="000000"/>
                          </a:solidFill>
                          <a:effectLst/>
                          <a:latin typeface="Calibri" panose="020F0502020204030204" pitchFamily="34" charset="0"/>
                        </a:rPr>
                      </a:br>
                      <a:r>
                        <a:rPr lang="en-US" sz="2000" b="0" i="0" u="none" strike="noStrike" dirty="0">
                          <a:solidFill>
                            <a:srgbClr val="000000"/>
                          </a:solidFill>
                          <a:effectLst/>
                          <a:latin typeface="Calibri" panose="020F0502020204030204" pitchFamily="34" charset="0"/>
                        </a:rPr>
                        <a:t>(Q2 1979 - </a:t>
                      </a:r>
                      <a:br>
                        <a:rPr lang="en-US" sz="2000" b="0" i="0" u="none" strike="noStrike" dirty="0">
                          <a:solidFill>
                            <a:srgbClr val="000000"/>
                          </a:solidFill>
                          <a:effectLst/>
                          <a:latin typeface="Calibri" panose="020F0502020204030204" pitchFamily="34" charset="0"/>
                        </a:rPr>
                      </a:br>
                      <a:r>
                        <a:rPr lang="en-US" sz="2000" b="0" i="0" u="none" strike="noStrike" dirty="0">
                          <a:solidFill>
                            <a:srgbClr val="000000"/>
                          </a:solidFill>
                          <a:effectLst/>
                          <a:latin typeface="Calibri" panose="020F0502020204030204" pitchFamily="34" charset="0"/>
                        </a:rPr>
                        <a:t>Q3 1980)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2000" b="0" i="0" u="none" strike="noStrike" dirty="0">
                          <a:solidFill>
                            <a:srgbClr val="000000"/>
                          </a:solidFill>
                          <a:effectLst/>
                          <a:latin typeface="Calibri" panose="020F0502020204030204" pitchFamily="34" charset="0"/>
                        </a:rPr>
                        <a:t>Precession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Trough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Precession to Trough (months)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Drop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Recovery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Trough to recovery (months)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505049860"/>
                  </a:ext>
                </a:extLst>
              </a:tr>
              <a:tr h="392156">
                <a:tc>
                  <a:txBody>
                    <a:bodyPr/>
                    <a:lstStyle/>
                    <a:p>
                      <a:pPr algn="ctr" fontAlgn="b"/>
                      <a:r>
                        <a:rPr lang="en-US" sz="2000" b="0" i="0" u="none" strike="noStrike" dirty="0">
                          <a:solidFill>
                            <a:srgbClr val="000000"/>
                          </a:solidFill>
                          <a:effectLst/>
                          <a:latin typeface="Arial" panose="020B0604020202020204" pitchFamily="34" charset="0"/>
                        </a:rPr>
                        <a:t>Average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50.64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49.18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9.42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47.89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1.74</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6533068"/>
                  </a:ext>
                </a:extLst>
              </a:tr>
              <a:tr h="392156">
                <a:tc>
                  <a:txBody>
                    <a:bodyPr/>
                    <a:lstStyle/>
                    <a:p>
                      <a:pPr algn="ctr" fontAlgn="b"/>
                      <a:r>
                        <a:rPr lang="en-US" sz="2000" b="0" i="0" u="none" strike="noStrike" dirty="0">
                          <a:solidFill>
                            <a:srgbClr val="000000"/>
                          </a:solidFill>
                          <a:effectLst/>
                          <a:latin typeface="Arial" panose="020B0604020202020204" pitchFamily="34" charset="0"/>
                        </a:rPr>
                        <a:t>Median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49.78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49.18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46.92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7259652"/>
                  </a:ext>
                </a:extLst>
              </a:tr>
              <a:tr h="392156">
                <a:tc>
                  <a:txBody>
                    <a:bodyPr/>
                    <a:lstStyle/>
                    <a:p>
                      <a:pPr algn="ctr" fontAlgn="b"/>
                      <a:r>
                        <a:rPr lang="en-US" sz="2000" b="0" i="0" u="none" strike="noStrike" dirty="0">
                          <a:solidFill>
                            <a:srgbClr val="000000"/>
                          </a:solidFill>
                          <a:effectLst/>
                          <a:latin typeface="Arial" panose="020B0604020202020204" pitchFamily="34" charset="0"/>
                        </a:rPr>
                        <a:t>Standard deviation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10.47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9.16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8.83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9.97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002622"/>
                  </a:ext>
                </a:extLst>
              </a:tr>
              <a:tr h="392156">
                <a:tc>
                  <a:txBody>
                    <a:bodyPr/>
                    <a:lstStyle/>
                    <a:p>
                      <a:pPr algn="ctr" fontAlgn="b"/>
                      <a:r>
                        <a:rPr lang="en-US" sz="2000" b="0" i="0" u="none" strike="noStrike" dirty="0">
                          <a:solidFill>
                            <a:srgbClr val="000000"/>
                          </a:solidFill>
                          <a:effectLst/>
                          <a:latin typeface="Arial" panose="020B0604020202020204" pitchFamily="34" charset="0"/>
                        </a:rPr>
                        <a:t>Max</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72.71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71.18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-24.19%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72.10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10.00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4574287"/>
                  </a:ext>
                </a:extLst>
              </a:tr>
              <a:tr h="392156">
                <a:tc>
                  <a:txBody>
                    <a:bodyPr/>
                    <a:lstStyle/>
                    <a:p>
                      <a:pPr algn="ctr" fontAlgn="b"/>
                      <a:r>
                        <a:rPr lang="en-US" sz="2000" b="0" i="0" u="none" strike="noStrike" dirty="0">
                          <a:solidFill>
                            <a:srgbClr val="000000"/>
                          </a:solidFill>
                          <a:effectLst/>
                          <a:latin typeface="Arial" panose="020B0604020202020204" pitchFamily="34" charset="0"/>
                        </a:rPr>
                        <a:t>Min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29.36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29.36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29.36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92252"/>
                  </a:ext>
                </a:extLst>
              </a:tr>
              <a:tr h="392156">
                <a:tc>
                  <a:txBody>
                    <a:bodyPr/>
                    <a:lstStyle/>
                    <a:p>
                      <a:pPr algn="l" fontAlgn="b"/>
                      <a:r>
                        <a:rPr lang="en-US" sz="2000" b="0" i="0" u="none" strike="noStrike" dirty="0">
                          <a:solidFill>
                            <a:srgbClr val="FF0000"/>
                          </a:solidFill>
                          <a:effectLst/>
                          <a:latin typeface="Calibri" panose="020F0502020204030204" pitchFamily="34" charset="0"/>
                        </a:rPr>
                        <a:t>Count zero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362352"/>
                  </a:ext>
                </a:extLst>
              </a:tr>
              <a:tr h="411764">
                <a:tc>
                  <a:txBody>
                    <a:bodyPr/>
                    <a:lstStyle/>
                    <a:p>
                      <a:pPr algn="ctr" fontAlgn="b"/>
                      <a:r>
                        <a:rPr lang="en-US" sz="2000" b="0" i="0" u="none" strike="noStrike" dirty="0">
                          <a:solidFill>
                            <a:srgbClr val="000000"/>
                          </a:solidFill>
                          <a:effectLst/>
                          <a:latin typeface="Arial" panose="020B0604020202020204" pitchFamily="34" charset="0"/>
                        </a:rPr>
                        <a:t>Texas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38.80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38.80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38.80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0.00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0943867"/>
                  </a:ext>
                </a:extLst>
              </a:tr>
            </a:tbl>
          </a:graphicData>
        </a:graphic>
      </p:graphicFrame>
      <p:graphicFrame>
        <p:nvGraphicFramePr>
          <p:cNvPr id="5" name="Table 4">
            <a:extLst>
              <a:ext uri="{FF2B5EF4-FFF2-40B4-BE49-F238E27FC236}">
                <a16:creationId xmlns:a16="http://schemas.microsoft.com/office/drawing/2014/main" id="{C6F17E6E-67B9-2CAE-182E-F229DA756CFC}"/>
              </a:ext>
            </a:extLst>
          </p:cNvPr>
          <p:cNvGraphicFramePr>
            <a:graphicFrameLocks noGrp="1"/>
          </p:cNvGraphicFramePr>
          <p:nvPr>
            <p:extLst>
              <p:ext uri="{D42A27DB-BD31-4B8C-83A1-F6EECF244321}">
                <p14:modId xmlns:p14="http://schemas.microsoft.com/office/powerpoint/2010/main" val="4282387504"/>
              </p:ext>
            </p:extLst>
          </p:nvPr>
        </p:nvGraphicFramePr>
        <p:xfrm>
          <a:off x="702365" y="5119350"/>
          <a:ext cx="9846363" cy="971550"/>
        </p:xfrm>
        <a:graphic>
          <a:graphicData uri="http://schemas.openxmlformats.org/drawingml/2006/table">
            <a:tbl>
              <a:tblPr>
                <a:tableStyleId>{5C22544A-7EE6-4342-B048-85BDC9FD1C3A}</a:tableStyleId>
              </a:tblPr>
              <a:tblGrid>
                <a:gridCol w="6754630">
                  <a:extLst>
                    <a:ext uri="{9D8B030D-6E8A-4147-A177-3AD203B41FA5}">
                      <a16:colId xmlns:a16="http://schemas.microsoft.com/office/drawing/2014/main" val="4245644429"/>
                    </a:ext>
                  </a:extLst>
                </a:gridCol>
                <a:gridCol w="3091733">
                  <a:extLst>
                    <a:ext uri="{9D8B030D-6E8A-4147-A177-3AD203B41FA5}">
                      <a16:colId xmlns:a16="http://schemas.microsoft.com/office/drawing/2014/main" val="4041311343"/>
                    </a:ext>
                  </a:extLst>
                </a:gridCol>
              </a:tblGrid>
              <a:tr h="333375">
                <a:tc>
                  <a:txBody>
                    <a:bodyPr/>
                    <a:lstStyle/>
                    <a:p>
                      <a:pPr algn="l" fontAlgn="b"/>
                      <a:r>
                        <a:rPr lang="en-US" sz="2000" u="none" strike="noStrike" dirty="0">
                          <a:effectLst/>
                        </a:rPr>
                        <a:t>Vulnerability (</a:t>
                      </a:r>
                      <a:r>
                        <a:rPr lang="en-US" sz="2000" dirty="0">
                          <a:effectLst/>
                          <a:latin typeface="Calibri" panose="020F0502020204030204" pitchFamily="34" charset="0"/>
                          <a:ea typeface="Calibri" panose="020F0502020204030204" pitchFamily="34" charset="0"/>
                          <a:cs typeface="Times New Roman" panose="02020603050405020304" pitchFamily="18" charset="0"/>
                        </a:rPr>
                        <a:t>B</a:t>
                      </a:r>
                      <a:r>
                        <a:rPr lang="en-US" sz="20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2000" u="none" strike="noStrike">
                          <a:effectLst/>
                        </a:rPr>
                        <a:t>-1.00</a:t>
                      </a:r>
                      <a:endParaRPr lang="en-US"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5690108"/>
                  </a:ext>
                </a:extLst>
              </a:tr>
              <a:tr h="333375">
                <a:tc>
                  <a:txBody>
                    <a:bodyPr/>
                    <a:lstStyle/>
                    <a:p>
                      <a:pPr algn="l" fontAlgn="b"/>
                      <a:r>
                        <a:rPr lang="en-US" sz="2000" u="none" strike="noStrike" dirty="0" err="1">
                          <a:effectLst/>
                        </a:rPr>
                        <a:t>Senstivity</a:t>
                      </a:r>
                      <a:r>
                        <a:rPr lang="en-US" sz="2000" u="none" strike="noStrike" dirty="0">
                          <a:effectLst/>
                        </a:rPr>
                        <a:t> (</a:t>
                      </a:r>
                      <a:r>
                        <a:rPr lang="en-US" sz="2000" dirty="0">
                          <a:effectLst/>
                          <a:latin typeface="Calibri" panose="020F0502020204030204" pitchFamily="34" charset="0"/>
                          <a:ea typeface="Calibri" panose="020F0502020204030204" pitchFamily="34" charset="0"/>
                          <a:cs typeface="Times New Roman" panose="02020603050405020304" pitchFamily="18" charset="0"/>
                        </a:rPr>
                        <a:t>B</a:t>
                      </a:r>
                      <a:r>
                        <a:rPr lang="en-US" sz="20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2000" u="none" strike="noStrike" dirty="0">
                          <a:effectLst/>
                        </a:rPr>
                        <a:t>-1.00</a:t>
                      </a:r>
                      <a:endParaRPr lang="en-US"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71576458"/>
                  </a:ext>
                </a:extLst>
              </a:tr>
              <a:tr h="0">
                <a:tc>
                  <a:txBody>
                    <a:bodyPr/>
                    <a:lstStyle/>
                    <a:p>
                      <a:pPr algn="l" fontAlgn="b"/>
                      <a:r>
                        <a:rPr lang="en-US" sz="2000" u="none" strike="noStrike" dirty="0">
                          <a:effectLst/>
                        </a:rPr>
                        <a:t>Recovery (</a:t>
                      </a:r>
                      <a:r>
                        <a:rPr lang="en-US" sz="2000" dirty="0">
                          <a:effectLst/>
                          <a:latin typeface="Calibri" panose="020F0502020204030204" pitchFamily="34" charset="0"/>
                          <a:ea typeface="Calibri" panose="020F0502020204030204" pitchFamily="34" charset="0"/>
                          <a:cs typeface="Times New Roman" panose="02020603050405020304" pitchFamily="18" charset="0"/>
                        </a:rPr>
                        <a:t>B</a:t>
                      </a:r>
                      <a:r>
                        <a:rPr lang="en-US" sz="20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2000" u="none" strike="noStrike" dirty="0">
                          <a:effectLst/>
                        </a:rPr>
                        <a:t>-1.00</a:t>
                      </a:r>
                      <a:endParaRPr lang="en-US"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801785496"/>
                  </a:ext>
                </a:extLst>
              </a:tr>
            </a:tbl>
          </a:graphicData>
        </a:graphic>
      </p:graphicFrame>
    </p:spTree>
    <p:extLst>
      <p:ext uri="{BB962C8B-B14F-4D97-AF65-F5344CB8AC3E}">
        <p14:creationId xmlns:p14="http://schemas.microsoft.com/office/powerpoint/2010/main" val="29139555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D3C45-78E9-2828-3E28-C3FB144E90C7}"/>
              </a:ext>
            </a:extLst>
          </p:cNvPr>
          <p:cNvSpPr>
            <a:spLocks noGrp="1"/>
          </p:cNvSpPr>
          <p:nvPr>
            <p:ph type="title"/>
          </p:nvPr>
        </p:nvSpPr>
        <p:spPr>
          <a:xfrm>
            <a:off x="546652" y="126587"/>
            <a:ext cx="10515600" cy="748058"/>
          </a:xfrm>
        </p:spPr>
        <p:txBody>
          <a:bodyPr>
            <a:normAutofit/>
          </a:bodyPr>
          <a:lstStyle/>
          <a:p>
            <a:r>
              <a:rPr lang="en-US" dirty="0"/>
              <a:t>1981-1982 Recession: National vs. Texas</a:t>
            </a:r>
          </a:p>
        </p:txBody>
      </p:sp>
      <p:graphicFrame>
        <p:nvGraphicFramePr>
          <p:cNvPr id="6" name="Content Placeholder 5">
            <a:extLst>
              <a:ext uri="{FF2B5EF4-FFF2-40B4-BE49-F238E27FC236}">
                <a16:creationId xmlns:a16="http://schemas.microsoft.com/office/drawing/2014/main" id="{0602AB42-A0CD-9203-9F6F-9ABEF5F60CDA}"/>
              </a:ext>
            </a:extLst>
          </p:cNvPr>
          <p:cNvGraphicFramePr>
            <a:graphicFrameLocks noGrp="1"/>
          </p:cNvGraphicFramePr>
          <p:nvPr>
            <p:ph idx="1"/>
            <p:extLst>
              <p:ext uri="{D42A27DB-BD31-4B8C-83A1-F6EECF244321}">
                <p14:modId xmlns:p14="http://schemas.microsoft.com/office/powerpoint/2010/main" val="3529279142"/>
              </p:ext>
            </p:extLst>
          </p:nvPr>
        </p:nvGraphicFramePr>
        <p:xfrm>
          <a:off x="665921" y="1007165"/>
          <a:ext cx="10055085" cy="4253895"/>
        </p:xfrm>
        <a:graphic>
          <a:graphicData uri="http://schemas.openxmlformats.org/drawingml/2006/table">
            <a:tbl>
              <a:tblPr/>
              <a:tblGrid>
                <a:gridCol w="2212340">
                  <a:extLst>
                    <a:ext uri="{9D8B030D-6E8A-4147-A177-3AD203B41FA5}">
                      <a16:colId xmlns:a16="http://schemas.microsoft.com/office/drawing/2014/main" val="2331499259"/>
                    </a:ext>
                  </a:extLst>
                </a:gridCol>
                <a:gridCol w="1375685">
                  <a:extLst>
                    <a:ext uri="{9D8B030D-6E8A-4147-A177-3AD203B41FA5}">
                      <a16:colId xmlns:a16="http://schemas.microsoft.com/office/drawing/2014/main" val="2686039405"/>
                    </a:ext>
                  </a:extLst>
                </a:gridCol>
                <a:gridCol w="1378678">
                  <a:extLst>
                    <a:ext uri="{9D8B030D-6E8A-4147-A177-3AD203B41FA5}">
                      <a16:colId xmlns:a16="http://schemas.microsoft.com/office/drawing/2014/main" val="3877509544"/>
                    </a:ext>
                  </a:extLst>
                </a:gridCol>
                <a:gridCol w="1393774">
                  <a:extLst>
                    <a:ext uri="{9D8B030D-6E8A-4147-A177-3AD203B41FA5}">
                      <a16:colId xmlns:a16="http://schemas.microsoft.com/office/drawing/2014/main" val="2651673610"/>
                    </a:ext>
                  </a:extLst>
                </a:gridCol>
                <a:gridCol w="1061923">
                  <a:extLst>
                    <a:ext uri="{9D8B030D-6E8A-4147-A177-3AD203B41FA5}">
                      <a16:colId xmlns:a16="http://schemas.microsoft.com/office/drawing/2014/main" val="978572615"/>
                    </a:ext>
                  </a:extLst>
                </a:gridCol>
                <a:gridCol w="247295">
                  <a:extLst>
                    <a:ext uri="{9D8B030D-6E8A-4147-A177-3AD203B41FA5}">
                      <a16:colId xmlns:a16="http://schemas.microsoft.com/office/drawing/2014/main" val="3272642611"/>
                    </a:ext>
                  </a:extLst>
                </a:gridCol>
                <a:gridCol w="1323467">
                  <a:extLst>
                    <a:ext uri="{9D8B030D-6E8A-4147-A177-3AD203B41FA5}">
                      <a16:colId xmlns:a16="http://schemas.microsoft.com/office/drawing/2014/main" val="4220977986"/>
                    </a:ext>
                  </a:extLst>
                </a:gridCol>
                <a:gridCol w="1061923">
                  <a:extLst>
                    <a:ext uri="{9D8B030D-6E8A-4147-A177-3AD203B41FA5}">
                      <a16:colId xmlns:a16="http://schemas.microsoft.com/office/drawing/2014/main" val="970797118"/>
                    </a:ext>
                  </a:extLst>
                </a:gridCol>
              </a:tblGrid>
              <a:tr h="1100742">
                <a:tc>
                  <a:txBody>
                    <a:bodyPr/>
                    <a:lstStyle/>
                    <a:p>
                      <a:pPr algn="l" fontAlgn="b"/>
                      <a:r>
                        <a:rPr lang="en-US" sz="2400" b="0" i="0" u="none" strike="noStrike" dirty="0">
                          <a:solidFill>
                            <a:srgbClr val="000000"/>
                          </a:solidFill>
                          <a:effectLst/>
                          <a:latin typeface="Calibri" panose="020F0502020204030204" pitchFamily="34" charset="0"/>
                        </a:rPr>
                        <a:t>Recession </a:t>
                      </a:r>
                      <a:br>
                        <a:rPr lang="en-US" sz="2400" b="0" i="0" u="none" strike="noStrike" dirty="0">
                          <a:solidFill>
                            <a:srgbClr val="000000"/>
                          </a:solidFill>
                          <a:effectLst/>
                          <a:latin typeface="Calibri" panose="020F0502020204030204" pitchFamily="34" charset="0"/>
                        </a:rPr>
                      </a:br>
                      <a:r>
                        <a:rPr lang="en-US" sz="2400" b="0" i="0" u="none" strike="noStrike" dirty="0">
                          <a:solidFill>
                            <a:srgbClr val="000000"/>
                          </a:solidFill>
                          <a:effectLst/>
                          <a:latin typeface="Calibri" panose="020F0502020204030204" pitchFamily="34" charset="0"/>
                        </a:rPr>
                        <a:t>(Q2 1981 - </a:t>
                      </a:r>
                      <a:br>
                        <a:rPr lang="en-US" sz="2400" b="0" i="0" u="none" strike="noStrike" dirty="0">
                          <a:solidFill>
                            <a:srgbClr val="000000"/>
                          </a:solidFill>
                          <a:effectLst/>
                          <a:latin typeface="Calibri" panose="020F0502020204030204" pitchFamily="34" charset="0"/>
                        </a:rPr>
                      </a:br>
                      <a:r>
                        <a:rPr lang="en-US" sz="2400" b="0" i="0" u="none" strike="noStrike" dirty="0">
                          <a:solidFill>
                            <a:srgbClr val="000000"/>
                          </a:solidFill>
                          <a:effectLst/>
                          <a:latin typeface="Calibri" panose="020F0502020204030204" pitchFamily="34" charset="0"/>
                        </a:rPr>
                        <a:t>Q3 1982)</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2400" b="0" i="0" u="none" strike="noStrike">
                          <a:solidFill>
                            <a:srgbClr val="000000"/>
                          </a:solidFill>
                          <a:effectLst/>
                          <a:latin typeface="Calibri" panose="020F0502020204030204" pitchFamily="34" charset="0"/>
                        </a:rPr>
                        <a:t>Precession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400" b="0" i="0" u="none" strike="noStrike">
                          <a:solidFill>
                            <a:srgbClr val="000000"/>
                          </a:solidFill>
                          <a:effectLst/>
                          <a:latin typeface="Calibri" panose="020F0502020204030204" pitchFamily="34" charset="0"/>
                        </a:rPr>
                        <a:t>Trough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400" b="0" i="0" u="none" strike="noStrike" dirty="0">
                          <a:solidFill>
                            <a:srgbClr val="000000"/>
                          </a:solidFill>
                          <a:effectLst/>
                          <a:latin typeface="Calibri" panose="020F0502020204030204" pitchFamily="34" charset="0"/>
                        </a:rPr>
                        <a:t>Precession to Trough (months)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400" b="0" i="0" u="none" strike="noStrike" dirty="0">
                          <a:solidFill>
                            <a:srgbClr val="000000"/>
                          </a:solidFill>
                          <a:effectLst/>
                          <a:latin typeface="Calibri" panose="020F0502020204030204" pitchFamily="34" charset="0"/>
                        </a:rPr>
                        <a:t>Drop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400" b="0" i="0" u="none" strike="noStrike">
                          <a:solidFill>
                            <a:srgbClr val="000000"/>
                          </a:solidFill>
                          <a:effectLst/>
                          <a:latin typeface="Calibri" panose="020F0502020204030204" pitchFamily="34" charset="0"/>
                        </a:rPr>
                        <a:t>Recovery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dirty="0">
                          <a:solidFill>
                            <a:srgbClr val="000000"/>
                          </a:solidFill>
                          <a:effectLst/>
                          <a:latin typeface="Calibri" panose="020F0502020204030204" pitchFamily="34" charset="0"/>
                        </a:rPr>
                        <a:t>Trough to recovery (months)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921234059"/>
                  </a:ext>
                </a:extLst>
              </a:tr>
              <a:tr h="400270">
                <a:tc>
                  <a:txBody>
                    <a:bodyPr/>
                    <a:lstStyle/>
                    <a:p>
                      <a:pPr algn="ctr" fontAlgn="b"/>
                      <a:r>
                        <a:rPr lang="en-US" sz="2400" b="0" i="0" u="none" strike="noStrike" dirty="0">
                          <a:solidFill>
                            <a:srgbClr val="000000"/>
                          </a:solidFill>
                          <a:effectLst/>
                          <a:latin typeface="Arial" panose="020B0604020202020204" pitchFamily="34" charset="0"/>
                        </a:rPr>
                        <a:t>Average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sz="2400" b="0" i="0" u="none" strike="noStrike">
                          <a:solidFill>
                            <a:srgbClr val="000000"/>
                          </a:solidFill>
                          <a:effectLst/>
                          <a:latin typeface="Calibri" panose="020F0502020204030204" pitchFamily="34" charset="0"/>
                        </a:rPr>
                        <a:t>50.77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48.39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16.88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-4.40%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49.08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6.65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7364481"/>
                  </a:ext>
                </a:extLst>
              </a:tr>
              <a:tr h="400270">
                <a:tc>
                  <a:txBody>
                    <a:bodyPr/>
                    <a:lstStyle/>
                    <a:p>
                      <a:pPr algn="ctr" fontAlgn="b"/>
                      <a:r>
                        <a:rPr lang="en-US" sz="2400" b="0" i="0" u="none" strike="noStrike" dirty="0">
                          <a:solidFill>
                            <a:srgbClr val="000000"/>
                          </a:solidFill>
                          <a:effectLst/>
                          <a:latin typeface="Arial" panose="020B0604020202020204" pitchFamily="34" charset="0"/>
                        </a:rPr>
                        <a:t>Median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sz="2400" b="0" i="0" u="none" strike="noStrike">
                          <a:solidFill>
                            <a:srgbClr val="000000"/>
                          </a:solidFill>
                          <a:effectLst/>
                          <a:latin typeface="Calibri" panose="020F0502020204030204" pitchFamily="34" charset="0"/>
                        </a:rPr>
                        <a:t>51.19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47.92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48.07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9353760"/>
                  </a:ext>
                </a:extLst>
              </a:tr>
              <a:tr h="400270">
                <a:tc>
                  <a:txBody>
                    <a:bodyPr/>
                    <a:lstStyle/>
                    <a:p>
                      <a:pPr algn="ctr" fontAlgn="b"/>
                      <a:r>
                        <a:rPr lang="en-US" sz="2400" b="0" i="0" u="none" strike="noStrike" dirty="0">
                          <a:solidFill>
                            <a:srgbClr val="000000"/>
                          </a:solidFill>
                          <a:effectLst/>
                          <a:latin typeface="Arial" panose="020B0604020202020204" pitchFamily="34" charset="0"/>
                        </a:rPr>
                        <a:t>Standard deviation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sz="2400" b="0" i="0" u="none" strike="noStrike">
                          <a:solidFill>
                            <a:srgbClr val="000000"/>
                          </a:solidFill>
                          <a:effectLst/>
                          <a:latin typeface="Calibri" panose="020F0502020204030204" pitchFamily="34" charset="0"/>
                        </a:rPr>
                        <a:t>9.24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8.63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7.27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8.96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4.14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175651"/>
                  </a:ext>
                </a:extLst>
              </a:tr>
              <a:tr h="400270">
                <a:tc>
                  <a:txBody>
                    <a:bodyPr/>
                    <a:lstStyle/>
                    <a:p>
                      <a:pPr algn="ctr" fontAlgn="b"/>
                      <a:r>
                        <a:rPr lang="en-US" sz="2400" b="0" i="0" u="none" strike="noStrike" dirty="0">
                          <a:solidFill>
                            <a:srgbClr val="000000"/>
                          </a:solidFill>
                          <a:effectLst/>
                          <a:latin typeface="Arial" panose="020B0604020202020204" pitchFamily="34" charset="0"/>
                        </a:rPr>
                        <a:t>Max</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sz="2400" b="0" i="0" u="none" strike="noStrike">
                          <a:solidFill>
                            <a:srgbClr val="000000"/>
                          </a:solidFill>
                          <a:effectLst/>
                          <a:latin typeface="Calibri" panose="020F0502020204030204" pitchFamily="34" charset="0"/>
                        </a:rPr>
                        <a:t>74.15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71.36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-36.52%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71.56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15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8687345"/>
                  </a:ext>
                </a:extLst>
              </a:tr>
              <a:tr h="400270">
                <a:tc>
                  <a:txBody>
                    <a:bodyPr/>
                    <a:lstStyle/>
                    <a:p>
                      <a:pPr algn="ctr" fontAlgn="b"/>
                      <a:r>
                        <a:rPr lang="en-US" sz="2400" b="0" i="0" u="none" strike="noStrike" dirty="0">
                          <a:solidFill>
                            <a:srgbClr val="000000"/>
                          </a:solidFill>
                          <a:effectLst/>
                          <a:latin typeface="Arial" panose="020B0604020202020204" pitchFamily="34" charset="0"/>
                        </a:rPr>
                        <a:t>Min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sz="2400" b="0" i="0" u="none" strike="noStrike">
                          <a:solidFill>
                            <a:srgbClr val="000000"/>
                          </a:solidFill>
                          <a:effectLst/>
                          <a:latin typeface="Calibri" panose="020F0502020204030204" pitchFamily="34" charset="0"/>
                        </a:rPr>
                        <a:t>30.63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29.15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0.53%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30.85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7639895"/>
                  </a:ext>
                </a:extLst>
              </a:tr>
              <a:tr h="400270">
                <a:tc>
                  <a:txBody>
                    <a:bodyPr/>
                    <a:lstStyle/>
                    <a:p>
                      <a:pPr algn="l" fontAlgn="b"/>
                      <a:r>
                        <a:rPr lang="en-US" sz="2400" b="0" i="0" u="none" strike="noStrike" dirty="0">
                          <a:solidFill>
                            <a:srgbClr val="FF0000"/>
                          </a:solidFill>
                          <a:effectLst/>
                          <a:latin typeface="Calibri" panose="020F0502020204030204" pitchFamily="34" charset="0"/>
                        </a:rPr>
                        <a:t>Count zero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400" b="0" i="0" u="none" strike="noStrike">
                          <a:solidFill>
                            <a:srgbClr val="000000"/>
                          </a:solidFill>
                          <a:effectLst/>
                          <a:latin typeface="Calibri" panose="020F0502020204030204" pitchFamily="34"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229706"/>
                  </a:ext>
                </a:extLst>
              </a:tr>
              <a:tr h="420283">
                <a:tc>
                  <a:txBody>
                    <a:bodyPr/>
                    <a:lstStyle/>
                    <a:p>
                      <a:pPr algn="ctr" fontAlgn="b"/>
                      <a:r>
                        <a:rPr lang="en-US" sz="2400" b="0" i="0" u="none" strike="noStrike" dirty="0">
                          <a:solidFill>
                            <a:srgbClr val="000000"/>
                          </a:solidFill>
                          <a:effectLst/>
                          <a:latin typeface="Arial" panose="020B0604020202020204" pitchFamily="34" charset="0"/>
                        </a:rPr>
                        <a:t>Texas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r" fontAlgn="b"/>
                      <a:r>
                        <a:rPr lang="en-US" sz="2400" b="0" i="0" u="none" strike="noStrike" dirty="0">
                          <a:solidFill>
                            <a:srgbClr val="000000"/>
                          </a:solidFill>
                          <a:effectLst/>
                          <a:latin typeface="Calibri" panose="020F0502020204030204" pitchFamily="34" charset="0"/>
                        </a:rPr>
                        <a:t>42.27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42.46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42.46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6890274"/>
                  </a:ext>
                </a:extLst>
              </a:tr>
            </a:tbl>
          </a:graphicData>
        </a:graphic>
      </p:graphicFrame>
      <p:graphicFrame>
        <p:nvGraphicFramePr>
          <p:cNvPr id="12" name="Table 11">
            <a:extLst>
              <a:ext uri="{FF2B5EF4-FFF2-40B4-BE49-F238E27FC236}">
                <a16:creationId xmlns:a16="http://schemas.microsoft.com/office/drawing/2014/main" id="{9F8C3AE7-C261-ADBA-A6F2-D5ECFCBB0E14}"/>
              </a:ext>
            </a:extLst>
          </p:cNvPr>
          <p:cNvGraphicFramePr>
            <a:graphicFrameLocks noGrp="1"/>
          </p:cNvGraphicFramePr>
          <p:nvPr>
            <p:extLst>
              <p:ext uri="{D42A27DB-BD31-4B8C-83A1-F6EECF244321}">
                <p14:modId xmlns:p14="http://schemas.microsoft.com/office/powerpoint/2010/main" val="1960715115"/>
              </p:ext>
            </p:extLst>
          </p:nvPr>
        </p:nvGraphicFramePr>
        <p:xfrm>
          <a:off x="665921" y="5393580"/>
          <a:ext cx="10214113" cy="1009650"/>
        </p:xfrm>
        <a:graphic>
          <a:graphicData uri="http://schemas.openxmlformats.org/drawingml/2006/table">
            <a:tbl>
              <a:tblPr>
                <a:tableStyleId>{5C22544A-7EE6-4342-B048-85BDC9FD1C3A}</a:tableStyleId>
              </a:tblPr>
              <a:tblGrid>
                <a:gridCol w="7008845">
                  <a:extLst>
                    <a:ext uri="{9D8B030D-6E8A-4147-A177-3AD203B41FA5}">
                      <a16:colId xmlns:a16="http://schemas.microsoft.com/office/drawing/2014/main" val="3330866808"/>
                    </a:ext>
                  </a:extLst>
                </a:gridCol>
                <a:gridCol w="3205268">
                  <a:extLst>
                    <a:ext uri="{9D8B030D-6E8A-4147-A177-3AD203B41FA5}">
                      <a16:colId xmlns:a16="http://schemas.microsoft.com/office/drawing/2014/main" val="774433895"/>
                    </a:ext>
                  </a:extLst>
                </a:gridCol>
              </a:tblGrid>
              <a:tr h="333375">
                <a:tc>
                  <a:txBody>
                    <a:bodyPr/>
                    <a:lstStyle/>
                    <a:p>
                      <a:pPr algn="l" fontAlgn="b"/>
                      <a:r>
                        <a:rPr lang="en-US" sz="2000" u="none" strike="noStrike" dirty="0">
                          <a:effectLst/>
                        </a:rPr>
                        <a:t>Vulnerability (</a:t>
                      </a:r>
                      <a:r>
                        <a:rPr lang="en-US" sz="2000" dirty="0">
                          <a:effectLst/>
                          <a:latin typeface="Calibri" panose="020F0502020204030204" pitchFamily="34" charset="0"/>
                          <a:ea typeface="Calibri" panose="020F0502020204030204" pitchFamily="34" charset="0"/>
                          <a:cs typeface="Times New Roman" panose="02020603050405020304" pitchFamily="18" charset="0"/>
                        </a:rPr>
                        <a:t>B</a:t>
                      </a:r>
                      <a:r>
                        <a:rPr lang="en-US" sz="20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2000" u="none" strike="noStrike">
                          <a:effectLst/>
                        </a:rPr>
                        <a:t>-1.10</a:t>
                      </a:r>
                      <a:endParaRPr lang="en-US"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89129734"/>
                  </a:ext>
                </a:extLst>
              </a:tr>
              <a:tr h="333375">
                <a:tc>
                  <a:txBody>
                    <a:bodyPr/>
                    <a:lstStyle/>
                    <a:p>
                      <a:pPr algn="l" fontAlgn="b"/>
                      <a:r>
                        <a:rPr lang="en-US" sz="2000" u="none" strike="noStrike" dirty="0">
                          <a:effectLst/>
                        </a:rPr>
                        <a:t>Sensitivity (</a:t>
                      </a:r>
                      <a:r>
                        <a:rPr lang="en-US" sz="2000" dirty="0">
                          <a:effectLst/>
                          <a:latin typeface="Calibri" panose="020F0502020204030204" pitchFamily="34" charset="0"/>
                          <a:ea typeface="Calibri" panose="020F0502020204030204" pitchFamily="34" charset="0"/>
                          <a:cs typeface="Times New Roman" panose="02020603050405020304" pitchFamily="18" charset="0"/>
                        </a:rPr>
                        <a:t>B</a:t>
                      </a:r>
                      <a:r>
                        <a:rPr lang="en-US" sz="2000" baseline="-25000" dirty="0">
                          <a:effectLst/>
                          <a:latin typeface="Calibri" panose="020F0502020204030204" pitchFamily="34" charset="0"/>
                          <a:ea typeface="Calibri" panose="020F0502020204030204" pitchFamily="34" charset="0"/>
                          <a:cs typeface="Times New Roman" panose="02020603050405020304" pitchFamily="18" charset="0"/>
                        </a:rPr>
                        <a:t>r)</a:t>
                      </a:r>
                      <a:endParaRPr lang="en-US" sz="2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2000" u="none" strike="noStrike">
                          <a:effectLst/>
                        </a:rPr>
                        <a:t>-1.00</a:t>
                      </a:r>
                      <a:endParaRPr lang="en-US"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61797423"/>
                  </a:ext>
                </a:extLst>
              </a:tr>
              <a:tr h="342900">
                <a:tc>
                  <a:txBody>
                    <a:bodyPr/>
                    <a:lstStyle/>
                    <a:p>
                      <a:pPr algn="l" fontAlgn="b"/>
                      <a:r>
                        <a:rPr lang="en-US" sz="2000" u="none" strike="noStrike" dirty="0">
                          <a:effectLst/>
                        </a:rPr>
                        <a:t>Recovery (</a:t>
                      </a:r>
                      <a:r>
                        <a:rPr lang="en-US" sz="2000" dirty="0">
                          <a:effectLst/>
                          <a:latin typeface="Calibri" panose="020F0502020204030204" pitchFamily="34" charset="0"/>
                          <a:ea typeface="Calibri" panose="020F0502020204030204" pitchFamily="34" charset="0"/>
                          <a:cs typeface="Times New Roman" panose="02020603050405020304" pitchFamily="18" charset="0"/>
                        </a:rPr>
                        <a:t>B</a:t>
                      </a:r>
                      <a:r>
                        <a:rPr lang="en-US" sz="2000" baseline="-25000" dirty="0">
                          <a:effectLst/>
                          <a:latin typeface="Calibri" panose="020F0502020204030204" pitchFamily="34" charset="0"/>
                          <a:ea typeface="Calibri" panose="020F0502020204030204" pitchFamily="34" charset="0"/>
                          <a:cs typeface="Times New Roman" panose="02020603050405020304" pitchFamily="18" charset="0"/>
                        </a:rPr>
                        <a:t>r)</a:t>
                      </a:r>
                      <a:endParaRPr lang="en-US" sz="20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2000" u="none" strike="noStrike" dirty="0">
                          <a:effectLst/>
                        </a:rPr>
                        <a:t>-1.00</a:t>
                      </a:r>
                      <a:endParaRPr lang="en-US"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78439613"/>
                  </a:ext>
                </a:extLst>
              </a:tr>
            </a:tbl>
          </a:graphicData>
        </a:graphic>
      </p:graphicFrame>
    </p:spTree>
    <p:extLst>
      <p:ext uri="{BB962C8B-B14F-4D97-AF65-F5344CB8AC3E}">
        <p14:creationId xmlns:p14="http://schemas.microsoft.com/office/powerpoint/2010/main" val="6458164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Table 7">
            <a:extLst>
              <a:ext uri="{FF2B5EF4-FFF2-40B4-BE49-F238E27FC236}">
                <a16:creationId xmlns:a16="http://schemas.microsoft.com/office/drawing/2014/main" id="{88D6DCDF-BAB9-7633-5E3D-D9A63BCD5CF4}"/>
              </a:ext>
            </a:extLst>
          </p:cNvPr>
          <p:cNvGraphicFramePr>
            <a:graphicFrameLocks noGrp="1"/>
          </p:cNvGraphicFramePr>
          <p:nvPr>
            <p:extLst>
              <p:ext uri="{D42A27DB-BD31-4B8C-83A1-F6EECF244321}">
                <p14:modId xmlns:p14="http://schemas.microsoft.com/office/powerpoint/2010/main" val="4115079408"/>
              </p:ext>
            </p:extLst>
          </p:nvPr>
        </p:nvGraphicFramePr>
        <p:xfrm>
          <a:off x="838200" y="5362575"/>
          <a:ext cx="10512424" cy="931863"/>
        </p:xfrm>
        <a:graphic>
          <a:graphicData uri="http://schemas.openxmlformats.org/drawingml/2006/table">
            <a:tbl>
              <a:tblPr bandRow="1"/>
              <a:tblGrid>
                <a:gridCol w="6605780">
                  <a:extLst>
                    <a:ext uri="{9D8B030D-6E8A-4147-A177-3AD203B41FA5}">
                      <a16:colId xmlns:a16="http://schemas.microsoft.com/office/drawing/2014/main" val="3624216601"/>
                    </a:ext>
                  </a:extLst>
                </a:gridCol>
                <a:gridCol w="3906644">
                  <a:extLst>
                    <a:ext uri="{9D8B030D-6E8A-4147-A177-3AD203B41FA5}">
                      <a16:colId xmlns:a16="http://schemas.microsoft.com/office/drawing/2014/main" val="3760892997"/>
                    </a:ext>
                  </a:extLst>
                </a:gridCol>
              </a:tblGrid>
              <a:tr h="310621">
                <a:tc>
                  <a:txBody>
                    <a:bodyPr/>
                    <a:lstStyle/>
                    <a:p>
                      <a:pPr algn="l" fontAlgn="b"/>
                      <a:r>
                        <a:rPr lang="en-US" sz="1800" b="0" i="0" u="none" strike="noStrike" dirty="0">
                          <a:solidFill>
                            <a:srgbClr val="000000"/>
                          </a:solidFill>
                          <a:effectLst/>
                          <a:latin typeface="Calibri" panose="020F0502020204030204" pitchFamily="34" charset="0"/>
                        </a:rPr>
                        <a:t>Vulnerability (</a:t>
                      </a:r>
                      <a:r>
                        <a:rPr lang="en-US" sz="1800" dirty="0">
                          <a:effectLst/>
                          <a:latin typeface="Calibri" panose="020F0502020204030204" pitchFamily="34" charset="0"/>
                          <a:ea typeface="Calibri" panose="020F0502020204030204" pitchFamily="34" charset="0"/>
                          <a:cs typeface="Times New Roman" panose="02020603050405020304" pitchFamily="18" charset="0"/>
                        </a:rPr>
                        <a:t>B</a:t>
                      </a:r>
                      <a:r>
                        <a:rPr lang="en-US" sz="18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1800" b="0" i="0" u="none" strike="noStrike" dirty="0">
                          <a:solidFill>
                            <a:srgbClr val="000000"/>
                          </a:solidFill>
                          <a:effectLst/>
                          <a:latin typeface="Calibri" panose="020F0502020204030204" pitchFamily="34"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-3.13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6509300"/>
                  </a:ext>
                </a:extLst>
              </a:tr>
              <a:tr h="310621">
                <a:tc>
                  <a:txBody>
                    <a:bodyPr/>
                    <a:lstStyle/>
                    <a:p>
                      <a:pPr algn="l" fontAlgn="b"/>
                      <a:r>
                        <a:rPr lang="en-US" sz="1800" b="0" i="0" u="none" strike="noStrike" dirty="0">
                          <a:solidFill>
                            <a:srgbClr val="000000"/>
                          </a:solidFill>
                          <a:effectLst/>
                          <a:latin typeface="Calibri" panose="020F0502020204030204" pitchFamily="34" charset="0"/>
                        </a:rPr>
                        <a:t>Sensitivity (</a:t>
                      </a:r>
                      <a:r>
                        <a:rPr lang="en-US" sz="1800" dirty="0">
                          <a:effectLst/>
                          <a:latin typeface="Calibri" panose="020F0502020204030204" pitchFamily="34" charset="0"/>
                          <a:ea typeface="Calibri" panose="020F0502020204030204" pitchFamily="34" charset="0"/>
                          <a:cs typeface="Times New Roman" panose="02020603050405020304" pitchFamily="18" charset="0"/>
                        </a:rPr>
                        <a:t>B</a:t>
                      </a:r>
                      <a:r>
                        <a:rPr lang="en-US" sz="18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1800" b="0" i="0" u="none" strike="noStrike" dirty="0">
                          <a:solidFill>
                            <a:srgbClr val="000000"/>
                          </a:solidFill>
                          <a:effectLst/>
                          <a:latin typeface="Calibri" panose="020F0502020204030204" pitchFamily="34" charset="0"/>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4522923"/>
                  </a:ext>
                </a:extLst>
              </a:tr>
              <a:tr h="310621">
                <a:tc>
                  <a:txBody>
                    <a:bodyPr/>
                    <a:lstStyle/>
                    <a:p>
                      <a:pPr algn="l" fontAlgn="b"/>
                      <a:r>
                        <a:rPr lang="en-US" sz="1800" b="0" i="0" u="none" strike="noStrike" dirty="0">
                          <a:solidFill>
                            <a:srgbClr val="000000"/>
                          </a:solidFill>
                          <a:effectLst/>
                          <a:latin typeface="Calibri" panose="020F0502020204030204" pitchFamily="34" charset="0"/>
                        </a:rPr>
                        <a:t>Recovery (</a:t>
                      </a:r>
                      <a:r>
                        <a:rPr lang="en-US" sz="1800" dirty="0">
                          <a:effectLst/>
                          <a:latin typeface="Calibri" panose="020F0502020204030204" pitchFamily="34" charset="0"/>
                          <a:ea typeface="Calibri" panose="020F0502020204030204" pitchFamily="34" charset="0"/>
                          <a:cs typeface="Times New Roman" panose="02020603050405020304" pitchFamily="18" charset="0"/>
                        </a:rPr>
                        <a:t>B</a:t>
                      </a:r>
                      <a:r>
                        <a:rPr lang="en-US" sz="1800" baseline="-25000" dirty="0">
                          <a:effectLst/>
                          <a:latin typeface="Calibri" panose="020F0502020204030204" pitchFamily="34" charset="0"/>
                          <a:ea typeface="Calibri" panose="020F0502020204030204" pitchFamily="34" charset="0"/>
                          <a:cs typeface="Times New Roman" panose="02020603050405020304" pitchFamily="18" charset="0"/>
                        </a:rPr>
                        <a:t>r)</a:t>
                      </a:r>
                      <a:endParaRPr lang="en-US" sz="18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9347707"/>
                  </a:ext>
                </a:extLst>
              </a:tr>
            </a:tbl>
          </a:graphicData>
        </a:graphic>
      </p:graphicFrame>
      <p:sp>
        <p:nvSpPr>
          <p:cNvPr id="2" name="Title 1">
            <a:extLst>
              <a:ext uri="{FF2B5EF4-FFF2-40B4-BE49-F238E27FC236}">
                <a16:creationId xmlns:a16="http://schemas.microsoft.com/office/drawing/2014/main" id="{7C70CBCD-4DED-F985-004A-9858E40D6F27}"/>
              </a:ext>
            </a:extLst>
          </p:cNvPr>
          <p:cNvSpPr>
            <a:spLocks noGrp="1"/>
          </p:cNvSpPr>
          <p:nvPr>
            <p:ph type="title"/>
          </p:nvPr>
        </p:nvSpPr>
        <p:spPr>
          <a:xfrm>
            <a:off x="838200" y="184805"/>
            <a:ext cx="10515600" cy="1505883"/>
          </a:xfrm>
        </p:spPr>
        <p:txBody>
          <a:bodyPr vert="horz" lIns="91440" tIns="45720" rIns="91440" bIns="45720" rtlCol="0" anchor="ctr">
            <a:normAutofit fontScale="90000"/>
          </a:bodyPr>
          <a:lstStyle/>
          <a:p>
            <a:r>
              <a:rPr lang="en-US" sz="5200" kern="1200" dirty="0">
                <a:solidFill>
                  <a:schemeClr val="tx1"/>
                </a:solidFill>
                <a:latin typeface="+mj-lt"/>
                <a:ea typeface="+mj-ea"/>
                <a:cs typeface="+mj-cs"/>
              </a:rPr>
              <a:t>1989 -1991</a:t>
            </a:r>
            <a:r>
              <a:rPr lang="en-US" sz="5400" dirty="0"/>
              <a:t> Recession: National vs. Texas</a:t>
            </a:r>
            <a:endParaRPr lang="en-US" sz="5200" kern="1200" dirty="0">
              <a:solidFill>
                <a:schemeClr val="tx1"/>
              </a:solidFill>
              <a:latin typeface="+mj-lt"/>
              <a:ea typeface="+mj-ea"/>
              <a:cs typeface="+mj-cs"/>
            </a:endParaRPr>
          </a:p>
        </p:txBody>
      </p:sp>
      <p:graphicFrame>
        <p:nvGraphicFramePr>
          <p:cNvPr id="7" name="Content Placeholder 6">
            <a:extLst>
              <a:ext uri="{FF2B5EF4-FFF2-40B4-BE49-F238E27FC236}">
                <a16:creationId xmlns:a16="http://schemas.microsoft.com/office/drawing/2014/main" id="{C4C58245-FC56-7EE0-5273-97238D0D17B8}"/>
              </a:ext>
            </a:extLst>
          </p:cNvPr>
          <p:cNvGraphicFramePr>
            <a:graphicFrameLocks noGrp="1"/>
          </p:cNvGraphicFramePr>
          <p:nvPr>
            <p:ph idx="1"/>
            <p:extLst>
              <p:ext uri="{D42A27DB-BD31-4B8C-83A1-F6EECF244321}">
                <p14:modId xmlns:p14="http://schemas.microsoft.com/office/powerpoint/2010/main" val="1850404158"/>
              </p:ext>
            </p:extLst>
          </p:nvPr>
        </p:nvGraphicFramePr>
        <p:xfrm>
          <a:off x="838200" y="1844675"/>
          <a:ext cx="10512419" cy="3457573"/>
        </p:xfrm>
        <a:graphic>
          <a:graphicData uri="http://schemas.openxmlformats.org/drawingml/2006/table">
            <a:tbl>
              <a:tblPr bandRow="1"/>
              <a:tblGrid>
                <a:gridCol w="2092360">
                  <a:extLst>
                    <a:ext uri="{9D8B030D-6E8A-4147-A177-3AD203B41FA5}">
                      <a16:colId xmlns:a16="http://schemas.microsoft.com/office/drawing/2014/main" val="3878089721"/>
                    </a:ext>
                  </a:extLst>
                </a:gridCol>
                <a:gridCol w="1237417">
                  <a:extLst>
                    <a:ext uri="{9D8B030D-6E8A-4147-A177-3AD203B41FA5}">
                      <a16:colId xmlns:a16="http://schemas.microsoft.com/office/drawing/2014/main" val="792478132"/>
                    </a:ext>
                  </a:extLst>
                </a:gridCol>
                <a:gridCol w="1687387">
                  <a:extLst>
                    <a:ext uri="{9D8B030D-6E8A-4147-A177-3AD203B41FA5}">
                      <a16:colId xmlns:a16="http://schemas.microsoft.com/office/drawing/2014/main" val="637638436"/>
                    </a:ext>
                  </a:extLst>
                </a:gridCol>
                <a:gridCol w="1439904">
                  <a:extLst>
                    <a:ext uri="{9D8B030D-6E8A-4147-A177-3AD203B41FA5}">
                      <a16:colId xmlns:a16="http://schemas.microsoft.com/office/drawing/2014/main" val="1395610629"/>
                    </a:ext>
                  </a:extLst>
                </a:gridCol>
                <a:gridCol w="1333034">
                  <a:extLst>
                    <a:ext uri="{9D8B030D-6E8A-4147-A177-3AD203B41FA5}">
                      <a16:colId xmlns:a16="http://schemas.microsoft.com/office/drawing/2014/main" val="4184370300"/>
                    </a:ext>
                  </a:extLst>
                </a:gridCol>
                <a:gridCol w="472467">
                  <a:extLst>
                    <a:ext uri="{9D8B030D-6E8A-4147-A177-3AD203B41FA5}">
                      <a16:colId xmlns:a16="http://schemas.microsoft.com/office/drawing/2014/main" val="3539835164"/>
                    </a:ext>
                  </a:extLst>
                </a:gridCol>
                <a:gridCol w="1169923">
                  <a:extLst>
                    <a:ext uri="{9D8B030D-6E8A-4147-A177-3AD203B41FA5}">
                      <a16:colId xmlns:a16="http://schemas.microsoft.com/office/drawing/2014/main" val="941770603"/>
                    </a:ext>
                  </a:extLst>
                </a:gridCol>
                <a:gridCol w="1079927">
                  <a:extLst>
                    <a:ext uri="{9D8B030D-6E8A-4147-A177-3AD203B41FA5}">
                      <a16:colId xmlns:a16="http://schemas.microsoft.com/office/drawing/2014/main" val="809652917"/>
                    </a:ext>
                  </a:extLst>
                </a:gridCol>
              </a:tblGrid>
              <a:tr h="901976">
                <a:tc>
                  <a:txBody>
                    <a:bodyPr/>
                    <a:lstStyle/>
                    <a:p>
                      <a:pPr algn="l" fontAlgn="b"/>
                      <a:r>
                        <a:rPr lang="en-US" sz="1900" b="0" i="0" u="none" strike="noStrike">
                          <a:solidFill>
                            <a:srgbClr val="000000"/>
                          </a:solidFill>
                          <a:effectLst/>
                          <a:latin typeface="Calibri" panose="020F0502020204030204" pitchFamily="34" charset="0"/>
                        </a:rPr>
                        <a:t>Recession </a:t>
                      </a:r>
                      <a:br>
                        <a:rPr lang="en-US" sz="1900" b="0" i="0" u="none" strike="noStrike">
                          <a:solidFill>
                            <a:srgbClr val="000000"/>
                          </a:solidFill>
                          <a:effectLst/>
                          <a:latin typeface="Calibri" panose="020F0502020204030204" pitchFamily="34" charset="0"/>
                        </a:rPr>
                      </a:br>
                      <a:r>
                        <a:rPr lang="en-US" sz="1900" b="0" i="0" u="none" strike="noStrike">
                          <a:solidFill>
                            <a:srgbClr val="000000"/>
                          </a:solidFill>
                          <a:effectLst/>
                          <a:latin typeface="Calibri" panose="020F0502020204030204" pitchFamily="34" charset="0"/>
                        </a:rPr>
                        <a:t>(Q4 1989 - </a:t>
                      </a:r>
                      <a:br>
                        <a:rPr lang="en-US" sz="1900" b="0" i="0" u="none" strike="noStrike">
                          <a:solidFill>
                            <a:srgbClr val="000000"/>
                          </a:solidFill>
                          <a:effectLst/>
                          <a:latin typeface="Calibri" panose="020F0502020204030204" pitchFamily="34" charset="0"/>
                        </a:rPr>
                      </a:br>
                      <a:r>
                        <a:rPr lang="en-US" sz="1900" b="0" i="0" u="none" strike="noStrike">
                          <a:solidFill>
                            <a:srgbClr val="000000"/>
                          </a:solidFill>
                          <a:effectLst/>
                          <a:latin typeface="Calibri" panose="020F0502020204030204" pitchFamily="34" charset="0"/>
                        </a:rPr>
                        <a:t>Q2 1991)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900" b="0" i="0" u="none" strike="noStrike">
                          <a:solidFill>
                            <a:srgbClr val="000000"/>
                          </a:solidFill>
                          <a:effectLst/>
                          <a:latin typeface="Calibri" panose="020F0502020204030204" pitchFamily="34" charset="0"/>
                        </a:rPr>
                        <a:t>Precession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Trough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Precession to Trough (months)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Drop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Recovery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Trough to recovery (months)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050065736"/>
                  </a:ext>
                </a:extLst>
              </a:tr>
              <a:tr h="323786">
                <a:tc>
                  <a:txBody>
                    <a:bodyPr/>
                    <a:lstStyle/>
                    <a:p>
                      <a:pPr algn="ctr" fontAlgn="b"/>
                      <a:r>
                        <a:rPr lang="en-US" sz="1900" b="1" i="0" u="none" strike="noStrike">
                          <a:solidFill>
                            <a:srgbClr val="000000"/>
                          </a:solidFill>
                          <a:effectLst/>
                          <a:latin typeface="Arial" panose="020B0604020202020204" pitchFamily="34" charset="0"/>
                        </a:rPr>
                        <a:t>Average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64.55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63.85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3.26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-0.89%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63.46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4.32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9217109"/>
                  </a:ext>
                </a:extLst>
              </a:tr>
              <a:tr h="323786">
                <a:tc>
                  <a:txBody>
                    <a:bodyPr/>
                    <a:lstStyle/>
                    <a:p>
                      <a:pPr algn="ctr" fontAlgn="b"/>
                      <a:r>
                        <a:rPr lang="en-US" sz="1900" b="1" i="0" u="none" strike="noStrike">
                          <a:solidFill>
                            <a:srgbClr val="000000"/>
                          </a:solidFill>
                          <a:effectLst/>
                          <a:latin typeface="Arial" panose="020B0604020202020204" pitchFamily="34" charset="0"/>
                        </a:rPr>
                        <a:t>Median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65.01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64.37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0.01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64.10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8478077"/>
                  </a:ext>
                </a:extLst>
              </a:tr>
              <a:tr h="612881">
                <a:tc>
                  <a:txBody>
                    <a:bodyPr/>
                    <a:lstStyle/>
                    <a:p>
                      <a:pPr algn="ctr" fontAlgn="b"/>
                      <a:r>
                        <a:rPr lang="en-US" sz="1900" b="1" i="0" u="none" strike="noStrike">
                          <a:solidFill>
                            <a:srgbClr val="000000"/>
                          </a:solidFill>
                          <a:effectLst/>
                          <a:latin typeface="Arial" panose="020B0604020202020204" pitchFamily="34" charset="0"/>
                        </a:rPr>
                        <a:t>Standard deviation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7.91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7.88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7.62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4789877"/>
                  </a:ext>
                </a:extLst>
              </a:tr>
              <a:tr h="323786">
                <a:tc>
                  <a:txBody>
                    <a:bodyPr/>
                    <a:lstStyle/>
                    <a:p>
                      <a:pPr algn="ctr" fontAlgn="b"/>
                      <a:r>
                        <a:rPr lang="en-US" sz="1900" b="1" i="0" u="none" strike="noStrike">
                          <a:solidFill>
                            <a:srgbClr val="000000"/>
                          </a:solidFill>
                          <a:effectLst/>
                          <a:latin typeface="Arial" panose="020B0604020202020204" pitchFamily="34" charset="0"/>
                        </a:rPr>
                        <a:t>Max</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81.54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81.45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-13.96%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29</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9014767"/>
                  </a:ext>
                </a:extLst>
              </a:tr>
              <a:tr h="323786">
                <a:tc>
                  <a:txBody>
                    <a:bodyPr/>
                    <a:lstStyle/>
                    <a:p>
                      <a:pPr algn="ctr" fontAlgn="b"/>
                      <a:r>
                        <a:rPr lang="en-US" sz="1900" b="1" i="0" u="none" strike="noStrike">
                          <a:solidFill>
                            <a:srgbClr val="000000"/>
                          </a:solidFill>
                          <a:effectLst/>
                          <a:latin typeface="Arial" panose="020B0604020202020204" pitchFamily="34" charset="0"/>
                        </a:rPr>
                        <a:t>Min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45.75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47.02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2.78%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45.95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4339227"/>
                  </a:ext>
                </a:extLst>
              </a:tr>
              <a:tr h="323786">
                <a:tc>
                  <a:txBody>
                    <a:bodyPr/>
                    <a:lstStyle/>
                    <a:p>
                      <a:pPr algn="l" fontAlgn="b"/>
                      <a:r>
                        <a:rPr lang="en-US" sz="1900" b="1" i="0" u="none" strike="noStrike">
                          <a:solidFill>
                            <a:srgbClr val="FF0000"/>
                          </a:solidFill>
                          <a:effectLst/>
                          <a:latin typeface="Calibri" panose="020F0502020204030204" pitchFamily="34" charset="0"/>
                        </a:rPr>
                        <a:t>Count zero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603485"/>
                  </a:ext>
                </a:extLst>
              </a:tr>
              <a:tr h="323786">
                <a:tc>
                  <a:txBody>
                    <a:bodyPr/>
                    <a:lstStyle/>
                    <a:p>
                      <a:pPr algn="ctr" fontAlgn="b"/>
                      <a:r>
                        <a:rPr lang="en-US" sz="1900" b="1" i="0" u="none" strike="noStrike">
                          <a:solidFill>
                            <a:srgbClr val="000000"/>
                          </a:solidFill>
                          <a:effectLst/>
                          <a:latin typeface="Arial" panose="020B0604020202020204" pitchFamily="34" charset="0"/>
                        </a:rPr>
                        <a:t>Texas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53.80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54.81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53.99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6282340"/>
                  </a:ext>
                </a:extLst>
              </a:tr>
            </a:tbl>
          </a:graphicData>
        </a:graphic>
      </p:graphicFrame>
    </p:spTree>
    <p:extLst>
      <p:ext uri="{BB962C8B-B14F-4D97-AF65-F5344CB8AC3E}">
        <p14:creationId xmlns:p14="http://schemas.microsoft.com/office/powerpoint/2010/main" val="2719870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ABFEA-7B33-4917-872D-E11311BC5027}"/>
              </a:ext>
            </a:extLst>
          </p:cNvPr>
          <p:cNvSpPr>
            <a:spLocks noGrp="1"/>
          </p:cNvSpPr>
          <p:nvPr>
            <p:ph type="title"/>
          </p:nvPr>
        </p:nvSpPr>
        <p:spPr>
          <a:xfrm>
            <a:off x="4309583" y="329184"/>
            <a:ext cx="7541213" cy="1783080"/>
          </a:xfrm>
        </p:spPr>
        <p:txBody>
          <a:bodyPr anchor="b">
            <a:normAutofit/>
          </a:bodyPr>
          <a:lstStyle/>
          <a:p>
            <a:r>
              <a:rPr lang="en-US" sz="4800" dirty="0"/>
              <a:t>Economic Resilience </a:t>
            </a:r>
            <a:endParaRPr lang="en-US" sz="5400" dirty="0">
              <a:cs typeface="Calibri Light"/>
            </a:endParaRPr>
          </a:p>
        </p:txBody>
      </p:sp>
      <p:pic>
        <p:nvPicPr>
          <p:cNvPr id="5" name="Picture 4" descr="Graphs and plots layered on a blue digital screen">
            <a:extLst>
              <a:ext uri="{FF2B5EF4-FFF2-40B4-BE49-F238E27FC236}">
                <a16:creationId xmlns:a16="http://schemas.microsoft.com/office/drawing/2014/main" id="{CB003BD6-B245-5085-38B4-3B7D7667FBE7}"/>
              </a:ext>
            </a:extLst>
          </p:cNvPr>
          <p:cNvPicPr>
            <a:picLocks noChangeAspect="1"/>
          </p:cNvPicPr>
          <p:nvPr/>
        </p:nvPicPr>
        <p:blipFill rotWithShape="1">
          <a:blip r:embed="rId2"/>
          <a:srcRect l="30306" r="18760"/>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3" name="Content Placeholder 2">
            <a:extLst>
              <a:ext uri="{FF2B5EF4-FFF2-40B4-BE49-F238E27FC236}">
                <a16:creationId xmlns:a16="http://schemas.microsoft.com/office/drawing/2014/main" id="{0541112A-E2CD-449C-9857-EED1343B4E81}"/>
              </a:ext>
            </a:extLst>
          </p:cNvPr>
          <p:cNvSpPr>
            <a:spLocks noGrp="1"/>
          </p:cNvSpPr>
          <p:nvPr>
            <p:ph idx="1"/>
          </p:nvPr>
        </p:nvSpPr>
        <p:spPr>
          <a:xfrm>
            <a:off x="4657345" y="2706624"/>
            <a:ext cx="7356464" cy="3483864"/>
          </a:xfrm>
        </p:spPr>
        <p:txBody>
          <a:bodyPr>
            <a:normAutofit/>
          </a:bodyPr>
          <a:lstStyle/>
          <a:p>
            <a:pPr marL="0" indent="0">
              <a:buNone/>
            </a:pPr>
            <a:r>
              <a:rPr lang="en-US" sz="3600" dirty="0">
                <a:solidFill>
                  <a:schemeClr val="tx2"/>
                </a:solidFill>
              </a:rPr>
              <a:t>Economic resilience is the  nation/ region’s ability to anticipate, prepare, respond, and recover from any economic disturbance. </a:t>
            </a:r>
            <a:r>
              <a:rPr lang="en-US" sz="1400" dirty="0">
                <a:solidFill>
                  <a:schemeClr val="tx2"/>
                </a:solidFill>
              </a:rPr>
              <a:t>(Foster, </a:t>
            </a:r>
            <a:r>
              <a:rPr lang="en-US" sz="1400" u="sng" dirty="0">
                <a:solidFill>
                  <a:schemeClr val="tx2"/>
                </a:solidFill>
              </a:rPr>
              <a:t>2007)</a:t>
            </a:r>
            <a:endParaRPr lang="en-US" sz="1400" dirty="0">
              <a:solidFill>
                <a:schemeClr val="tx2"/>
              </a:solidFill>
            </a:endParaRPr>
          </a:p>
        </p:txBody>
      </p:sp>
    </p:spTree>
    <p:extLst>
      <p:ext uri="{BB962C8B-B14F-4D97-AF65-F5344CB8AC3E}">
        <p14:creationId xmlns:p14="http://schemas.microsoft.com/office/powerpoint/2010/main" val="15161658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1">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Table 6">
            <a:extLst>
              <a:ext uri="{FF2B5EF4-FFF2-40B4-BE49-F238E27FC236}">
                <a16:creationId xmlns:a16="http://schemas.microsoft.com/office/drawing/2014/main" id="{A4C47A1C-5149-824E-CADF-A41912C8E226}"/>
              </a:ext>
            </a:extLst>
          </p:cNvPr>
          <p:cNvGraphicFramePr>
            <a:graphicFrameLocks noGrp="1"/>
          </p:cNvGraphicFramePr>
          <p:nvPr>
            <p:extLst>
              <p:ext uri="{D42A27DB-BD31-4B8C-83A1-F6EECF244321}">
                <p14:modId xmlns:p14="http://schemas.microsoft.com/office/powerpoint/2010/main" val="789984394"/>
              </p:ext>
            </p:extLst>
          </p:nvPr>
        </p:nvGraphicFramePr>
        <p:xfrm>
          <a:off x="502261" y="5518149"/>
          <a:ext cx="10904537" cy="1019175"/>
        </p:xfrm>
        <a:graphic>
          <a:graphicData uri="http://schemas.openxmlformats.org/drawingml/2006/table">
            <a:tbl>
              <a:tblPr bandRow="1">
                <a:tableStyleId>{5C22544A-7EE6-4342-B048-85BDC9FD1C3A}</a:tableStyleId>
              </a:tblPr>
              <a:tblGrid>
                <a:gridCol w="6902054">
                  <a:extLst>
                    <a:ext uri="{9D8B030D-6E8A-4147-A177-3AD203B41FA5}">
                      <a16:colId xmlns:a16="http://schemas.microsoft.com/office/drawing/2014/main" val="2006836020"/>
                    </a:ext>
                  </a:extLst>
                </a:gridCol>
                <a:gridCol w="4002483">
                  <a:extLst>
                    <a:ext uri="{9D8B030D-6E8A-4147-A177-3AD203B41FA5}">
                      <a16:colId xmlns:a16="http://schemas.microsoft.com/office/drawing/2014/main" val="2314983251"/>
                    </a:ext>
                  </a:extLst>
                </a:gridCol>
              </a:tblGrid>
              <a:tr h="339725">
                <a:tc>
                  <a:txBody>
                    <a:bodyPr/>
                    <a:lstStyle/>
                    <a:p>
                      <a:pPr algn="l" fontAlgn="b"/>
                      <a:r>
                        <a:rPr lang="en-US" sz="1800" u="none" strike="noStrike" dirty="0">
                          <a:effectLst/>
                        </a:rPr>
                        <a:t>Vulnerability (</a:t>
                      </a:r>
                      <a:r>
                        <a:rPr lang="en-US" sz="1800" dirty="0">
                          <a:effectLst/>
                          <a:latin typeface="Calibri" panose="020F0502020204030204" pitchFamily="34" charset="0"/>
                          <a:ea typeface="Calibri" panose="020F0502020204030204" pitchFamily="34" charset="0"/>
                          <a:cs typeface="Times New Roman" panose="02020603050405020304" pitchFamily="18" charset="0"/>
                        </a:rPr>
                        <a:t>B</a:t>
                      </a:r>
                      <a:r>
                        <a:rPr lang="en-US" sz="18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1800" u="none" strike="noStrike" dirty="0">
                          <a:effectLst/>
                        </a:rPr>
                        <a:t>)</a:t>
                      </a:r>
                      <a:endParaRPr lang="en-US" sz="1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1800" u="none" strike="noStrike">
                          <a:effectLst/>
                        </a:rPr>
                        <a:t>-1.18</a:t>
                      </a:r>
                      <a:endParaRPr lang="en-US" sz="1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14759378"/>
                  </a:ext>
                </a:extLst>
              </a:tr>
              <a:tr h="339725">
                <a:tc>
                  <a:txBody>
                    <a:bodyPr/>
                    <a:lstStyle/>
                    <a:p>
                      <a:pPr algn="l" fontAlgn="b"/>
                      <a:r>
                        <a:rPr lang="en-US" sz="1800" u="none" strike="noStrike" dirty="0">
                          <a:effectLst/>
                        </a:rPr>
                        <a:t>Sensitivity (</a:t>
                      </a:r>
                      <a:r>
                        <a:rPr lang="en-US" sz="1800" dirty="0">
                          <a:effectLst/>
                          <a:latin typeface="Calibri" panose="020F0502020204030204" pitchFamily="34" charset="0"/>
                          <a:ea typeface="Calibri" panose="020F0502020204030204" pitchFamily="34" charset="0"/>
                          <a:cs typeface="Times New Roman" panose="02020603050405020304" pitchFamily="18" charset="0"/>
                        </a:rPr>
                        <a:t>B</a:t>
                      </a:r>
                      <a:r>
                        <a:rPr lang="en-US" sz="18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1800" u="none" strike="noStrike" dirty="0">
                          <a:effectLst/>
                        </a:rPr>
                        <a:t>)</a:t>
                      </a:r>
                      <a:endParaRPr lang="en-US" sz="1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1800" u="none" strike="noStrike">
                          <a:effectLst/>
                        </a:rPr>
                        <a:t>-1.00</a:t>
                      </a:r>
                      <a:endParaRPr lang="en-US" sz="1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40733776"/>
                  </a:ext>
                </a:extLst>
              </a:tr>
              <a:tr h="339725">
                <a:tc>
                  <a:txBody>
                    <a:bodyPr/>
                    <a:lstStyle/>
                    <a:p>
                      <a:pPr algn="l" fontAlgn="b"/>
                      <a:r>
                        <a:rPr lang="en-US" sz="1800" u="none" strike="noStrike" dirty="0">
                          <a:effectLst/>
                        </a:rPr>
                        <a:t>Recovery (</a:t>
                      </a:r>
                      <a:r>
                        <a:rPr lang="en-US" sz="1800" dirty="0">
                          <a:effectLst/>
                          <a:latin typeface="Calibri" panose="020F0502020204030204" pitchFamily="34" charset="0"/>
                          <a:ea typeface="Calibri" panose="020F0502020204030204" pitchFamily="34" charset="0"/>
                          <a:cs typeface="Times New Roman" panose="02020603050405020304" pitchFamily="18" charset="0"/>
                        </a:rPr>
                        <a:t>B</a:t>
                      </a:r>
                      <a:r>
                        <a:rPr lang="en-US" sz="18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1800" u="none" strike="noStrike" dirty="0">
                          <a:effectLst/>
                        </a:rPr>
                        <a:t>)</a:t>
                      </a:r>
                      <a:endParaRPr lang="en-US" sz="1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1800" u="none" strike="noStrike" dirty="0">
                          <a:effectLst/>
                        </a:rPr>
                        <a:t>-1.00</a:t>
                      </a:r>
                      <a:endParaRPr lang="en-US" sz="1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0451502"/>
                  </a:ext>
                </a:extLst>
              </a:tr>
            </a:tbl>
          </a:graphicData>
        </a:graphic>
      </p:graphicFrame>
      <p:sp>
        <p:nvSpPr>
          <p:cNvPr id="2" name="Title 1">
            <a:extLst>
              <a:ext uri="{FF2B5EF4-FFF2-40B4-BE49-F238E27FC236}">
                <a16:creationId xmlns:a16="http://schemas.microsoft.com/office/drawing/2014/main" id="{396C6FEC-3B8B-AD66-4808-346ADF6A7280}"/>
              </a:ext>
            </a:extLst>
          </p:cNvPr>
          <p:cNvSpPr>
            <a:spLocks noGrp="1"/>
          </p:cNvSpPr>
          <p:nvPr>
            <p:ph type="title"/>
          </p:nvPr>
        </p:nvSpPr>
        <p:spPr>
          <a:xfrm>
            <a:off x="-1" y="84293"/>
            <a:ext cx="10515600" cy="942664"/>
          </a:xfrm>
        </p:spPr>
        <p:txBody>
          <a:bodyPr vert="horz" lIns="91440" tIns="45720" rIns="91440" bIns="45720" rtlCol="0" anchor="ctr">
            <a:normAutofit/>
          </a:bodyPr>
          <a:lstStyle/>
          <a:p>
            <a:r>
              <a:rPr lang="en-US" sz="5200" kern="1200" dirty="0">
                <a:solidFill>
                  <a:schemeClr val="tx1"/>
                </a:solidFill>
                <a:latin typeface="+mj-lt"/>
                <a:ea typeface="+mj-ea"/>
                <a:cs typeface="+mj-cs"/>
              </a:rPr>
              <a:t>2001</a:t>
            </a:r>
            <a:r>
              <a:rPr lang="en-US" sz="5400" dirty="0"/>
              <a:t> Recession: National vs. Texas</a:t>
            </a:r>
            <a:endParaRPr lang="en-US" sz="5200" kern="1200" dirty="0">
              <a:solidFill>
                <a:schemeClr val="tx1"/>
              </a:solidFill>
              <a:latin typeface="+mj-lt"/>
              <a:ea typeface="+mj-ea"/>
              <a:cs typeface="+mj-cs"/>
            </a:endParaRPr>
          </a:p>
        </p:txBody>
      </p:sp>
      <p:graphicFrame>
        <p:nvGraphicFramePr>
          <p:cNvPr id="6" name="Content Placeholder 5">
            <a:extLst>
              <a:ext uri="{FF2B5EF4-FFF2-40B4-BE49-F238E27FC236}">
                <a16:creationId xmlns:a16="http://schemas.microsoft.com/office/drawing/2014/main" id="{C38BFC53-2934-CD27-FC92-170E6E502AAD}"/>
              </a:ext>
            </a:extLst>
          </p:cNvPr>
          <p:cNvGraphicFramePr>
            <a:graphicFrameLocks noGrp="1"/>
          </p:cNvGraphicFramePr>
          <p:nvPr>
            <p:ph idx="1"/>
            <p:extLst>
              <p:ext uri="{D42A27DB-BD31-4B8C-83A1-F6EECF244321}">
                <p14:modId xmlns:p14="http://schemas.microsoft.com/office/powerpoint/2010/main" val="2723721484"/>
              </p:ext>
            </p:extLst>
          </p:nvPr>
        </p:nvGraphicFramePr>
        <p:xfrm>
          <a:off x="502261" y="1252026"/>
          <a:ext cx="10904534" cy="4135898"/>
        </p:xfrm>
        <a:graphic>
          <a:graphicData uri="http://schemas.openxmlformats.org/drawingml/2006/table">
            <a:tbl>
              <a:tblPr bandRow="1"/>
              <a:tblGrid>
                <a:gridCol w="1593014">
                  <a:extLst>
                    <a:ext uri="{9D8B030D-6E8A-4147-A177-3AD203B41FA5}">
                      <a16:colId xmlns:a16="http://schemas.microsoft.com/office/drawing/2014/main" val="3876830913"/>
                    </a:ext>
                  </a:extLst>
                </a:gridCol>
                <a:gridCol w="1515987">
                  <a:extLst>
                    <a:ext uri="{9D8B030D-6E8A-4147-A177-3AD203B41FA5}">
                      <a16:colId xmlns:a16="http://schemas.microsoft.com/office/drawing/2014/main" val="34039147"/>
                    </a:ext>
                  </a:extLst>
                </a:gridCol>
                <a:gridCol w="1515987">
                  <a:extLst>
                    <a:ext uri="{9D8B030D-6E8A-4147-A177-3AD203B41FA5}">
                      <a16:colId xmlns:a16="http://schemas.microsoft.com/office/drawing/2014/main" val="258974714"/>
                    </a:ext>
                  </a:extLst>
                </a:gridCol>
                <a:gridCol w="1455345">
                  <a:extLst>
                    <a:ext uri="{9D8B030D-6E8A-4147-A177-3AD203B41FA5}">
                      <a16:colId xmlns:a16="http://schemas.microsoft.com/office/drawing/2014/main" val="4201760051"/>
                    </a:ext>
                  </a:extLst>
                </a:gridCol>
                <a:gridCol w="1697904">
                  <a:extLst>
                    <a:ext uri="{9D8B030D-6E8A-4147-A177-3AD203B41FA5}">
                      <a16:colId xmlns:a16="http://schemas.microsoft.com/office/drawing/2014/main" val="2236448367"/>
                    </a:ext>
                  </a:extLst>
                </a:gridCol>
                <a:gridCol w="539017">
                  <a:extLst>
                    <a:ext uri="{9D8B030D-6E8A-4147-A177-3AD203B41FA5}">
                      <a16:colId xmlns:a16="http://schemas.microsoft.com/office/drawing/2014/main" val="3333603731"/>
                    </a:ext>
                  </a:extLst>
                </a:gridCol>
                <a:gridCol w="1293640">
                  <a:extLst>
                    <a:ext uri="{9D8B030D-6E8A-4147-A177-3AD203B41FA5}">
                      <a16:colId xmlns:a16="http://schemas.microsoft.com/office/drawing/2014/main" val="2436514906"/>
                    </a:ext>
                  </a:extLst>
                </a:gridCol>
                <a:gridCol w="1293640">
                  <a:extLst>
                    <a:ext uri="{9D8B030D-6E8A-4147-A177-3AD203B41FA5}">
                      <a16:colId xmlns:a16="http://schemas.microsoft.com/office/drawing/2014/main" val="1150277862"/>
                    </a:ext>
                  </a:extLst>
                </a:gridCol>
              </a:tblGrid>
              <a:tr h="1078930">
                <a:tc>
                  <a:txBody>
                    <a:bodyPr/>
                    <a:lstStyle/>
                    <a:p>
                      <a:pPr algn="l" fontAlgn="b"/>
                      <a:r>
                        <a:rPr lang="en-US" sz="1900" b="0" i="0" u="none" strike="noStrike" dirty="0">
                          <a:solidFill>
                            <a:srgbClr val="000000"/>
                          </a:solidFill>
                          <a:effectLst/>
                          <a:latin typeface="Calibri" panose="020F0502020204030204" pitchFamily="34" charset="0"/>
                        </a:rPr>
                        <a:t>Recession </a:t>
                      </a:r>
                      <a:br>
                        <a:rPr lang="en-US" sz="1900" b="0" i="0" u="none" strike="noStrike" dirty="0">
                          <a:solidFill>
                            <a:srgbClr val="000000"/>
                          </a:solidFill>
                          <a:effectLst/>
                          <a:latin typeface="Calibri" panose="020F0502020204030204" pitchFamily="34" charset="0"/>
                        </a:rPr>
                      </a:br>
                      <a:r>
                        <a:rPr lang="en-US" sz="1900" b="0" i="0" u="none" strike="noStrike" dirty="0">
                          <a:solidFill>
                            <a:srgbClr val="000000"/>
                          </a:solidFill>
                          <a:effectLst/>
                          <a:latin typeface="Calibri" panose="020F0502020204030204" pitchFamily="34" charset="0"/>
                        </a:rPr>
                        <a:t>(Q1 2001 - </a:t>
                      </a:r>
                      <a:br>
                        <a:rPr lang="en-US" sz="1900" b="0" i="0" u="none" strike="noStrike" dirty="0">
                          <a:solidFill>
                            <a:srgbClr val="000000"/>
                          </a:solidFill>
                          <a:effectLst/>
                          <a:latin typeface="Calibri" panose="020F0502020204030204" pitchFamily="34" charset="0"/>
                        </a:rPr>
                      </a:br>
                      <a:r>
                        <a:rPr lang="en-US" sz="1900" b="0" i="0" u="none" strike="noStrike" dirty="0">
                          <a:solidFill>
                            <a:srgbClr val="000000"/>
                          </a:solidFill>
                          <a:effectLst/>
                          <a:latin typeface="Calibri" panose="020F0502020204030204" pitchFamily="34" charset="0"/>
                        </a:rPr>
                        <a:t>Q4 2001)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900" b="0" i="0" u="none" strike="noStrike">
                          <a:solidFill>
                            <a:srgbClr val="000000"/>
                          </a:solidFill>
                          <a:effectLst/>
                          <a:latin typeface="Calibri" panose="020F0502020204030204" pitchFamily="34" charset="0"/>
                        </a:rPr>
                        <a:t>Precession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Trough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Precession to Trough (months)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Drop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Recovery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900" b="0" i="0" u="none" strike="noStrike">
                          <a:solidFill>
                            <a:srgbClr val="000000"/>
                          </a:solidFill>
                          <a:effectLst/>
                          <a:latin typeface="Calibri" panose="020F0502020204030204" pitchFamily="34" charset="0"/>
                        </a:rPr>
                        <a:t>Trough to recovery (months)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766803645"/>
                  </a:ext>
                </a:extLst>
              </a:tr>
              <a:tr h="387308">
                <a:tc>
                  <a:txBody>
                    <a:bodyPr/>
                    <a:lstStyle/>
                    <a:p>
                      <a:pPr algn="ctr" fontAlgn="b"/>
                      <a:r>
                        <a:rPr lang="en-US" sz="1900" b="0" i="0" u="none" strike="noStrike">
                          <a:solidFill>
                            <a:srgbClr val="000000"/>
                          </a:solidFill>
                          <a:effectLst/>
                          <a:latin typeface="Arial" panose="020B0604020202020204" pitchFamily="34" charset="0"/>
                        </a:rPr>
                        <a:t>Average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87.83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86.77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9.18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-1.15%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85.11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1.77</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2986657"/>
                  </a:ext>
                </a:extLst>
              </a:tr>
              <a:tr h="387308">
                <a:tc>
                  <a:txBody>
                    <a:bodyPr/>
                    <a:lstStyle/>
                    <a:p>
                      <a:pPr algn="ctr" fontAlgn="b"/>
                      <a:r>
                        <a:rPr lang="en-US" sz="1900" b="0" i="0" u="none" strike="noStrike" dirty="0">
                          <a:solidFill>
                            <a:srgbClr val="000000"/>
                          </a:solidFill>
                          <a:effectLst/>
                          <a:latin typeface="Arial" panose="020B0604020202020204" pitchFamily="34" charset="0"/>
                        </a:rPr>
                        <a:t>Median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88.35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86.65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-0.01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84.97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00482746"/>
                  </a:ext>
                </a:extLst>
              </a:tr>
              <a:tr h="733120">
                <a:tc>
                  <a:txBody>
                    <a:bodyPr/>
                    <a:lstStyle/>
                    <a:p>
                      <a:pPr algn="ctr" fontAlgn="b"/>
                      <a:r>
                        <a:rPr lang="en-US" sz="1900" b="0" i="0" u="none" strike="noStrike">
                          <a:solidFill>
                            <a:srgbClr val="000000"/>
                          </a:solidFill>
                          <a:effectLst/>
                          <a:latin typeface="Arial" panose="020B0604020202020204" pitchFamily="34" charset="0"/>
                        </a:rPr>
                        <a:t>Standard deviation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4.99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4.31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6.15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0.01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4.27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2.72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4399283"/>
                  </a:ext>
                </a:extLst>
              </a:tr>
              <a:tr h="387308">
                <a:tc>
                  <a:txBody>
                    <a:bodyPr/>
                    <a:lstStyle/>
                    <a:p>
                      <a:pPr algn="ctr" fontAlgn="b"/>
                      <a:r>
                        <a:rPr lang="en-US" sz="1900" b="0" i="0" u="none" strike="noStrike">
                          <a:solidFill>
                            <a:srgbClr val="000000"/>
                          </a:solidFill>
                          <a:effectLst/>
                          <a:latin typeface="Arial" panose="020B0604020202020204" pitchFamily="34" charset="0"/>
                        </a:rPr>
                        <a:t>Max</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104.38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98.76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-5.39%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93.42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9.00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2026907"/>
                  </a:ext>
                </a:extLst>
              </a:tr>
              <a:tr h="387308">
                <a:tc>
                  <a:txBody>
                    <a:bodyPr/>
                    <a:lstStyle/>
                    <a:p>
                      <a:pPr algn="ctr" fontAlgn="b"/>
                      <a:r>
                        <a:rPr lang="en-US" sz="1900" b="0" i="0" u="none" strike="noStrike">
                          <a:solidFill>
                            <a:srgbClr val="000000"/>
                          </a:solidFill>
                          <a:effectLst/>
                          <a:latin typeface="Arial" panose="020B0604020202020204" pitchFamily="34" charset="0"/>
                        </a:rPr>
                        <a:t>Min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78.24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78.11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0.42%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78.51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0.00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3173923"/>
                  </a:ext>
                </a:extLst>
              </a:tr>
              <a:tr h="387308">
                <a:tc>
                  <a:txBody>
                    <a:bodyPr/>
                    <a:lstStyle/>
                    <a:p>
                      <a:pPr algn="l" fontAlgn="b"/>
                      <a:r>
                        <a:rPr lang="en-US" sz="1900" b="0" i="0" u="none" strike="noStrike">
                          <a:solidFill>
                            <a:srgbClr val="FF0000"/>
                          </a:solidFill>
                          <a:effectLst/>
                          <a:latin typeface="Calibri" panose="020F0502020204030204" pitchFamily="34" charset="0"/>
                        </a:rPr>
                        <a:t>Count zero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0124130"/>
                  </a:ext>
                </a:extLst>
              </a:tr>
              <a:tr h="387308">
                <a:tc>
                  <a:txBody>
                    <a:bodyPr/>
                    <a:lstStyle/>
                    <a:p>
                      <a:pPr algn="ctr" fontAlgn="b"/>
                      <a:r>
                        <a:rPr lang="en-US" sz="1900" b="0" i="0" u="none" strike="noStrike">
                          <a:solidFill>
                            <a:srgbClr val="000000"/>
                          </a:solidFill>
                          <a:effectLst/>
                          <a:latin typeface="Arial" panose="020B0604020202020204" pitchFamily="34" charset="0"/>
                        </a:rPr>
                        <a:t>Texas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83.11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83.28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9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a:solidFill>
                            <a:srgbClr val="000000"/>
                          </a:solidFill>
                          <a:effectLst/>
                          <a:latin typeface="Calibri" panose="020F0502020204030204" pitchFamily="34" charset="0"/>
                        </a:rPr>
                        <a:t>83.28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900" b="0" i="0" u="none" strike="noStrike" dirty="0">
                          <a:solidFill>
                            <a:srgbClr val="000000"/>
                          </a:solidFill>
                          <a:effectLst/>
                          <a:latin typeface="Calibri" panose="020F0502020204030204" pitchFamily="34" charset="0"/>
                        </a:rPr>
                        <a:t>0.00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3242679"/>
                  </a:ext>
                </a:extLst>
              </a:tr>
            </a:tbl>
          </a:graphicData>
        </a:graphic>
      </p:graphicFrame>
    </p:spTree>
    <p:extLst>
      <p:ext uri="{BB962C8B-B14F-4D97-AF65-F5344CB8AC3E}">
        <p14:creationId xmlns:p14="http://schemas.microsoft.com/office/powerpoint/2010/main" val="29293097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able 5">
            <a:extLst>
              <a:ext uri="{FF2B5EF4-FFF2-40B4-BE49-F238E27FC236}">
                <a16:creationId xmlns:a16="http://schemas.microsoft.com/office/drawing/2014/main" id="{A0F84B07-18CB-B45C-BB1D-5B9A62248A96}"/>
              </a:ext>
            </a:extLst>
          </p:cNvPr>
          <p:cNvGraphicFramePr>
            <a:graphicFrameLocks noGrp="1"/>
          </p:cNvGraphicFramePr>
          <p:nvPr>
            <p:extLst>
              <p:ext uri="{D42A27DB-BD31-4B8C-83A1-F6EECF244321}">
                <p14:modId xmlns:p14="http://schemas.microsoft.com/office/powerpoint/2010/main" val="1464439502"/>
              </p:ext>
            </p:extLst>
          </p:nvPr>
        </p:nvGraphicFramePr>
        <p:xfrm>
          <a:off x="838200" y="5432425"/>
          <a:ext cx="10512424" cy="862011"/>
        </p:xfrm>
        <a:graphic>
          <a:graphicData uri="http://schemas.openxmlformats.org/drawingml/2006/table">
            <a:tbl>
              <a:tblPr>
                <a:tableStyleId>{5C22544A-7EE6-4342-B048-85BDC9FD1C3A}</a:tableStyleId>
              </a:tblPr>
              <a:tblGrid>
                <a:gridCol w="6600822">
                  <a:extLst>
                    <a:ext uri="{9D8B030D-6E8A-4147-A177-3AD203B41FA5}">
                      <a16:colId xmlns:a16="http://schemas.microsoft.com/office/drawing/2014/main" val="707587015"/>
                    </a:ext>
                  </a:extLst>
                </a:gridCol>
                <a:gridCol w="3911602">
                  <a:extLst>
                    <a:ext uri="{9D8B030D-6E8A-4147-A177-3AD203B41FA5}">
                      <a16:colId xmlns:a16="http://schemas.microsoft.com/office/drawing/2014/main" val="452965051"/>
                    </a:ext>
                  </a:extLst>
                </a:gridCol>
              </a:tblGrid>
              <a:tr h="287337">
                <a:tc>
                  <a:txBody>
                    <a:bodyPr/>
                    <a:lstStyle/>
                    <a:p>
                      <a:pPr algn="l" fontAlgn="b"/>
                      <a:r>
                        <a:rPr lang="en-US" sz="1500" u="none" strike="noStrike" dirty="0">
                          <a:effectLst/>
                        </a:rPr>
                        <a:t>Vulnerability (</a:t>
                      </a:r>
                      <a:r>
                        <a:rPr lang="en-US" sz="1600" dirty="0">
                          <a:effectLst/>
                          <a:latin typeface="Calibri" panose="020F0502020204030204" pitchFamily="34" charset="0"/>
                          <a:ea typeface="Calibri" panose="020F0502020204030204" pitchFamily="34" charset="0"/>
                          <a:cs typeface="Times New Roman" panose="02020603050405020304" pitchFamily="18" charset="0"/>
                        </a:rPr>
                        <a:t>B</a:t>
                      </a:r>
                      <a:r>
                        <a:rPr lang="en-US" sz="16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1500" u="none" strike="noStrike" dirty="0">
                          <a:effectLst/>
                        </a:rPr>
                        <a:t>)</a:t>
                      </a:r>
                      <a:endParaRPr lang="en-US" sz="15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1500" u="none" strike="noStrike">
                          <a:effectLst/>
                        </a:rPr>
                        <a:t>-1.04</a:t>
                      </a:r>
                      <a:endParaRPr lang="en-US" sz="15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812512701"/>
                  </a:ext>
                </a:extLst>
              </a:tr>
              <a:tr h="287337">
                <a:tc>
                  <a:txBody>
                    <a:bodyPr/>
                    <a:lstStyle/>
                    <a:p>
                      <a:pPr algn="l" fontAlgn="b"/>
                      <a:r>
                        <a:rPr lang="en-US" sz="1500" u="none" strike="noStrike" dirty="0">
                          <a:effectLst/>
                        </a:rPr>
                        <a:t>Sensitivity (</a:t>
                      </a:r>
                      <a:r>
                        <a:rPr lang="en-US" sz="1600" dirty="0">
                          <a:effectLst/>
                          <a:latin typeface="Calibri" panose="020F0502020204030204" pitchFamily="34" charset="0"/>
                          <a:ea typeface="Calibri" panose="020F0502020204030204" pitchFamily="34" charset="0"/>
                          <a:cs typeface="Times New Roman" panose="02020603050405020304" pitchFamily="18" charset="0"/>
                        </a:rPr>
                        <a:t>B</a:t>
                      </a:r>
                      <a:r>
                        <a:rPr lang="en-US" sz="16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1500" u="none" strike="noStrike" dirty="0">
                          <a:effectLst/>
                        </a:rPr>
                        <a:t>)</a:t>
                      </a:r>
                      <a:endParaRPr lang="en-US" sz="15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1500" u="none" strike="noStrike">
                          <a:effectLst/>
                        </a:rPr>
                        <a:t>-1.00</a:t>
                      </a:r>
                      <a:endParaRPr lang="en-US" sz="15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94212378"/>
                  </a:ext>
                </a:extLst>
              </a:tr>
              <a:tr h="287337">
                <a:tc>
                  <a:txBody>
                    <a:bodyPr/>
                    <a:lstStyle/>
                    <a:p>
                      <a:pPr algn="l" fontAlgn="b"/>
                      <a:r>
                        <a:rPr lang="en-US" sz="1500" u="none" strike="noStrike" dirty="0">
                          <a:effectLst/>
                        </a:rPr>
                        <a:t>Recovery (</a:t>
                      </a:r>
                      <a:r>
                        <a:rPr lang="en-US" sz="1600" dirty="0">
                          <a:effectLst/>
                          <a:latin typeface="Calibri" panose="020F0502020204030204" pitchFamily="34" charset="0"/>
                          <a:ea typeface="Calibri" panose="020F0502020204030204" pitchFamily="34" charset="0"/>
                          <a:cs typeface="Times New Roman" panose="02020603050405020304" pitchFamily="18" charset="0"/>
                        </a:rPr>
                        <a:t>B</a:t>
                      </a:r>
                      <a:r>
                        <a:rPr lang="en-US" sz="1600" baseline="-25000" dirty="0">
                          <a:effectLst/>
                          <a:latin typeface="Calibri" panose="020F0502020204030204" pitchFamily="34" charset="0"/>
                          <a:ea typeface="Calibri" panose="020F0502020204030204" pitchFamily="34" charset="0"/>
                          <a:cs typeface="Times New Roman" panose="02020603050405020304" pitchFamily="18" charset="0"/>
                        </a:rPr>
                        <a:t>r)</a:t>
                      </a:r>
                      <a:endParaRPr lang="en-US" sz="15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1500" u="none" strike="noStrike" dirty="0">
                          <a:effectLst/>
                        </a:rPr>
                        <a:t>-1.00</a:t>
                      </a:r>
                      <a:endParaRPr lang="en-US" sz="15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00556877"/>
                  </a:ext>
                </a:extLst>
              </a:tr>
            </a:tbl>
          </a:graphicData>
        </a:graphic>
      </p:graphicFrame>
      <p:sp>
        <p:nvSpPr>
          <p:cNvPr id="2" name="Title 1">
            <a:extLst>
              <a:ext uri="{FF2B5EF4-FFF2-40B4-BE49-F238E27FC236}">
                <a16:creationId xmlns:a16="http://schemas.microsoft.com/office/drawing/2014/main" id="{21DF2A27-41F9-E638-5E50-09849B3EEB74}"/>
              </a:ext>
            </a:extLst>
          </p:cNvPr>
          <p:cNvSpPr>
            <a:spLocks noGrp="1"/>
          </p:cNvSpPr>
          <p:nvPr>
            <p:ph type="title"/>
          </p:nvPr>
        </p:nvSpPr>
        <p:spPr>
          <a:xfrm>
            <a:off x="838200" y="184805"/>
            <a:ext cx="10515600" cy="982813"/>
          </a:xfrm>
        </p:spPr>
        <p:txBody>
          <a:bodyPr vert="horz" lIns="91440" tIns="45720" rIns="91440" bIns="45720" rtlCol="0" anchor="ctr">
            <a:normAutofit fontScale="90000"/>
          </a:bodyPr>
          <a:lstStyle/>
          <a:p>
            <a:r>
              <a:rPr lang="en-US" sz="5200" kern="1200" dirty="0">
                <a:solidFill>
                  <a:schemeClr val="tx1"/>
                </a:solidFill>
                <a:latin typeface="+mj-lt"/>
                <a:ea typeface="+mj-ea"/>
                <a:cs typeface="+mj-cs"/>
              </a:rPr>
              <a:t>2007 – 2009 </a:t>
            </a:r>
            <a:r>
              <a:rPr lang="en-US" sz="5400" dirty="0"/>
              <a:t>Recession: National vs. Texas</a:t>
            </a:r>
            <a:endParaRPr lang="en-US" sz="5200" kern="1200" dirty="0">
              <a:solidFill>
                <a:schemeClr val="tx1"/>
              </a:solidFill>
              <a:latin typeface="+mj-lt"/>
              <a:ea typeface="+mj-ea"/>
              <a:cs typeface="+mj-cs"/>
            </a:endParaRPr>
          </a:p>
        </p:txBody>
      </p:sp>
      <p:graphicFrame>
        <p:nvGraphicFramePr>
          <p:cNvPr id="5" name="Content Placeholder 4">
            <a:extLst>
              <a:ext uri="{FF2B5EF4-FFF2-40B4-BE49-F238E27FC236}">
                <a16:creationId xmlns:a16="http://schemas.microsoft.com/office/drawing/2014/main" id="{3EC67B30-F661-5ACC-EFF4-B903B8ED6228}"/>
              </a:ext>
            </a:extLst>
          </p:cNvPr>
          <p:cNvGraphicFramePr>
            <a:graphicFrameLocks noGrp="1"/>
          </p:cNvGraphicFramePr>
          <p:nvPr>
            <p:ph idx="1"/>
            <p:extLst>
              <p:ext uri="{D42A27DB-BD31-4B8C-83A1-F6EECF244321}">
                <p14:modId xmlns:p14="http://schemas.microsoft.com/office/powerpoint/2010/main" val="2286957498"/>
              </p:ext>
            </p:extLst>
          </p:nvPr>
        </p:nvGraphicFramePr>
        <p:xfrm>
          <a:off x="838200" y="1352423"/>
          <a:ext cx="10512422" cy="4008899"/>
        </p:xfrm>
        <a:graphic>
          <a:graphicData uri="http://schemas.openxmlformats.org/drawingml/2006/table">
            <a:tbl>
              <a:tblPr/>
              <a:tblGrid>
                <a:gridCol w="2514784">
                  <a:extLst>
                    <a:ext uri="{9D8B030D-6E8A-4147-A177-3AD203B41FA5}">
                      <a16:colId xmlns:a16="http://schemas.microsoft.com/office/drawing/2014/main" val="4204796"/>
                    </a:ext>
                  </a:extLst>
                </a:gridCol>
                <a:gridCol w="1490244">
                  <a:extLst>
                    <a:ext uri="{9D8B030D-6E8A-4147-A177-3AD203B41FA5}">
                      <a16:colId xmlns:a16="http://schemas.microsoft.com/office/drawing/2014/main" val="3447402257"/>
                    </a:ext>
                  </a:extLst>
                </a:gridCol>
                <a:gridCol w="1192195">
                  <a:extLst>
                    <a:ext uri="{9D8B030D-6E8A-4147-A177-3AD203B41FA5}">
                      <a16:colId xmlns:a16="http://schemas.microsoft.com/office/drawing/2014/main" val="2422415063"/>
                    </a:ext>
                  </a:extLst>
                </a:gridCol>
                <a:gridCol w="1415729">
                  <a:extLst>
                    <a:ext uri="{9D8B030D-6E8A-4147-A177-3AD203B41FA5}">
                      <a16:colId xmlns:a16="http://schemas.microsoft.com/office/drawing/2014/main" val="3523257836"/>
                    </a:ext>
                  </a:extLst>
                </a:gridCol>
                <a:gridCol w="1192195">
                  <a:extLst>
                    <a:ext uri="{9D8B030D-6E8A-4147-A177-3AD203B41FA5}">
                      <a16:colId xmlns:a16="http://schemas.microsoft.com/office/drawing/2014/main" val="1930880510"/>
                    </a:ext>
                  </a:extLst>
                </a:gridCol>
                <a:gridCol w="322885">
                  <a:extLst>
                    <a:ext uri="{9D8B030D-6E8A-4147-A177-3AD203B41FA5}">
                      <a16:colId xmlns:a16="http://schemas.microsoft.com/office/drawing/2014/main" val="2990251214"/>
                    </a:ext>
                  </a:extLst>
                </a:gridCol>
                <a:gridCol w="1192195">
                  <a:extLst>
                    <a:ext uri="{9D8B030D-6E8A-4147-A177-3AD203B41FA5}">
                      <a16:colId xmlns:a16="http://schemas.microsoft.com/office/drawing/2014/main" val="436585591"/>
                    </a:ext>
                  </a:extLst>
                </a:gridCol>
                <a:gridCol w="1192195">
                  <a:extLst>
                    <a:ext uri="{9D8B030D-6E8A-4147-A177-3AD203B41FA5}">
                      <a16:colId xmlns:a16="http://schemas.microsoft.com/office/drawing/2014/main" val="4198340477"/>
                    </a:ext>
                  </a:extLst>
                </a:gridCol>
              </a:tblGrid>
              <a:tr h="1319992">
                <a:tc>
                  <a:txBody>
                    <a:bodyPr/>
                    <a:lstStyle/>
                    <a:p>
                      <a:pPr algn="l" fontAlgn="b"/>
                      <a:r>
                        <a:rPr lang="en-US" sz="2000" b="0" i="0" u="none" strike="noStrike" dirty="0">
                          <a:solidFill>
                            <a:srgbClr val="000000"/>
                          </a:solidFill>
                          <a:effectLst/>
                          <a:latin typeface="Calibri" panose="020F0502020204030204" pitchFamily="34" charset="0"/>
                        </a:rPr>
                        <a:t>Recession </a:t>
                      </a:r>
                      <a:br>
                        <a:rPr lang="en-US" sz="2000" b="0" i="0" u="none" strike="noStrike" dirty="0">
                          <a:solidFill>
                            <a:srgbClr val="000000"/>
                          </a:solidFill>
                          <a:effectLst/>
                          <a:latin typeface="Calibri" panose="020F0502020204030204" pitchFamily="34" charset="0"/>
                        </a:rPr>
                      </a:br>
                      <a:r>
                        <a:rPr lang="en-US" sz="2000" b="0" i="0" u="none" strike="noStrike" dirty="0">
                          <a:solidFill>
                            <a:srgbClr val="000000"/>
                          </a:solidFill>
                          <a:effectLst/>
                          <a:latin typeface="Calibri" panose="020F0502020204030204" pitchFamily="34" charset="0"/>
                        </a:rPr>
                        <a:t>(Q1 2007 - </a:t>
                      </a:r>
                      <a:br>
                        <a:rPr lang="en-US" sz="2000" b="0" i="0" u="none" strike="noStrike" dirty="0">
                          <a:solidFill>
                            <a:srgbClr val="000000"/>
                          </a:solidFill>
                          <a:effectLst/>
                          <a:latin typeface="Calibri" panose="020F0502020204030204" pitchFamily="34" charset="0"/>
                        </a:rPr>
                      </a:br>
                      <a:r>
                        <a:rPr lang="en-US" sz="2000" b="0" i="0" u="none" strike="noStrike" dirty="0">
                          <a:solidFill>
                            <a:srgbClr val="000000"/>
                          </a:solidFill>
                          <a:effectLst/>
                          <a:latin typeface="Calibri" panose="020F0502020204030204" pitchFamily="34" charset="0"/>
                        </a:rPr>
                        <a:t>Q4 2009)</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2000" b="0" i="0" u="none" strike="noStrike">
                          <a:solidFill>
                            <a:srgbClr val="000000"/>
                          </a:solidFill>
                          <a:effectLst/>
                          <a:latin typeface="Calibri" panose="020F0502020204030204" pitchFamily="34" charset="0"/>
                        </a:rPr>
                        <a:t>Precession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dirty="0">
                          <a:solidFill>
                            <a:srgbClr val="000000"/>
                          </a:solidFill>
                          <a:effectLst/>
                          <a:latin typeface="Calibri" panose="020F0502020204030204" pitchFamily="34" charset="0"/>
                        </a:rPr>
                        <a:t>Trough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Precession to Trough (months)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Drop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Recovery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2000" b="0" i="0" u="none" strike="noStrike">
                          <a:solidFill>
                            <a:srgbClr val="000000"/>
                          </a:solidFill>
                          <a:effectLst/>
                          <a:latin typeface="Calibri" panose="020F0502020204030204" pitchFamily="34" charset="0"/>
                        </a:rPr>
                        <a:t>Trough to recovery (months)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009514106"/>
                  </a:ext>
                </a:extLst>
              </a:tr>
              <a:tr h="216559">
                <a:tc>
                  <a:txBody>
                    <a:bodyPr/>
                    <a:lstStyle/>
                    <a:p>
                      <a:pPr algn="ctr" fontAlgn="b"/>
                      <a:r>
                        <a:rPr lang="en-US" sz="2000" b="0" i="0" u="none" strike="noStrike" dirty="0">
                          <a:solidFill>
                            <a:srgbClr val="000000"/>
                          </a:solidFill>
                          <a:effectLst/>
                          <a:latin typeface="Arial" panose="020B0604020202020204" pitchFamily="34" charset="0"/>
                        </a:rPr>
                        <a:t>Average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100.24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93.55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24.60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-6.69%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100.46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26.02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3501582"/>
                  </a:ext>
                </a:extLst>
              </a:tr>
              <a:tr h="272802">
                <a:tc>
                  <a:txBody>
                    <a:bodyPr/>
                    <a:lstStyle/>
                    <a:p>
                      <a:pPr algn="ctr" fontAlgn="b"/>
                      <a:r>
                        <a:rPr lang="en-US" sz="2000" b="0" i="0" u="none" strike="noStrike" dirty="0">
                          <a:solidFill>
                            <a:srgbClr val="000000"/>
                          </a:solidFill>
                          <a:effectLst/>
                          <a:latin typeface="Arial" panose="020B0604020202020204" pitchFamily="34" charset="0"/>
                        </a:rPr>
                        <a:t>Median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100.26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93.63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100.41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9162211"/>
                  </a:ext>
                </a:extLst>
              </a:tr>
              <a:tr h="473844">
                <a:tc>
                  <a:txBody>
                    <a:bodyPr/>
                    <a:lstStyle/>
                    <a:p>
                      <a:pPr algn="ctr" fontAlgn="b"/>
                      <a:r>
                        <a:rPr lang="en-US" sz="2000" b="0" i="0" u="none" strike="noStrike" dirty="0">
                          <a:solidFill>
                            <a:srgbClr val="000000"/>
                          </a:solidFill>
                          <a:effectLst/>
                          <a:latin typeface="Arial" panose="020B0604020202020204" pitchFamily="34" charset="0"/>
                        </a:rPr>
                        <a:t>Standard deviation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5.06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3.35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0.41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17.69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7062680"/>
                  </a:ext>
                </a:extLst>
              </a:tr>
              <a:tr h="319027">
                <a:tc>
                  <a:txBody>
                    <a:bodyPr/>
                    <a:lstStyle/>
                    <a:p>
                      <a:pPr algn="ctr" fontAlgn="b"/>
                      <a:r>
                        <a:rPr lang="en-US" sz="2000" b="0" i="0" u="none" strike="noStrike" dirty="0">
                          <a:solidFill>
                            <a:srgbClr val="000000"/>
                          </a:solidFill>
                          <a:effectLst/>
                          <a:latin typeface="Arial" panose="020B0604020202020204" pitchFamily="34" charset="0"/>
                        </a:rPr>
                        <a:t>Max</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100.84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101.01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-21.45%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101.74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112</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235519"/>
                  </a:ext>
                </a:extLst>
              </a:tr>
              <a:tr h="473844">
                <a:tc>
                  <a:txBody>
                    <a:bodyPr/>
                    <a:lstStyle/>
                    <a:p>
                      <a:pPr algn="ctr" fontAlgn="b"/>
                      <a:r>
                        <a:rPr lang="en-US" sz="2000" b="0" i="0" u="none" strike="noStrike" dirty="0">
                          <a:solidFill>
                            <a:srgbClr val="000000"/>
                          </a:solidFill>
                          <a:effectLst/>
                          <a:latin typeface="Arial" panose="020B0604020202020204" pitchFamily="34" charset="0"/>
                        </a:rPr>
                        <a:t>Min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98.62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78.45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98.88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4612846"/>
                  </a:ext>
                </a:extLst>
              </a:tr>
              <a:tr h="338748">
                <a:tc>
                  <a:txBody>
                    <a:bodyPr/>
                    <a:lstStyle/>
                    <a:p>
                      <a:pPr algn="l" fontAlgn="b"/>
                      <a:r>
                        <a:rPr lang="en-US" sz="2000" b="0" i="0" u="none" strike="noStrike" dirty="0">
                          <a:solidFill>
                            <a:srgbClr val="FF0000"/>
                          </a:solidFill>
                          <a:effectLst/>
                          <a:latin typeface="Calibri" panose="020F0502020204030204" pitchFamily="34" charset="0"/>
                        </a:rPr>
                        <a:t>Count zero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20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6334688"/>
                  </a:ext>
                </a:extLst>
              </a:tr>
              <a:tr h="473844">
                <a:tc>
                  <a:txBody>
                    <a:bodyPr/>
                    <a:lstStyle/>
                    <a:p>
                      <a:pPr algn="ctr" fontAlgn="b"/>
                      <a:r>
                        <a:rPr lang="en-US" sz="2000" b="0" i="0" u="none" strike="noStrike" dirty="0">
                          <a:solidFill>
                            <a:srgbClr val="000000"/>
                          </a:solidFill>
                          <a:effectLst/>
                          <a:latin typeface="Arial" panose="020B0604020202020204" pitchFamily="34" charset="0"/>
                        </a:rPr>
                        <a:t>Texas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100.77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101.01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0.24%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20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100.77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2000" b="0" i="0" u="none" strike="noStrike" dirty="0">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2454357"/>
                  </a:ext>
                </a:extLst>
              </a:tr>
            </a:tbl>
          </a:graphicData>
        </a:graphic>
      </p:graphicFrame>
    </p:spTree>
    <p:extLst>
      <p:ext uri="{BB962C8B-B14F-4D97-AF65-F5344CB8AC3E}">
        <p14:creationId xmlns:p14="http://schemas.microsoft.com/office/powerpoint/2010/main" val="9716212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le 4">
            <a:extLst>
              <a:ext uri="{FF2B5EF4-FFF2-40B4-BE49-F238E27FC236}">
                <a16:creationId xmlns:a16="http://schemas.microsoft.com/office/drawing/2014/main" id="{094EE175-4DAB-B0C0-8DA9-78902EE1C51B}"/>
              </a:ext>
            </a:extLst>
          </p:cNvPr>
          <p:cNvGraphicFramePr>
            <a:graphicFrameLocks noGrp="1"/>
          </p:cNvGraphicFramePr>
          <p:nvPr>
            <p:extLst>
              <p:ext uri="{D42A27DB-BD31-4B8C-83A1-F6EECF244321}">
                <p14:modId xmlns:p14="http://schemas.microsoft.com/office/powerpoint/2010/main" val="4057552033"/>
              </p:ext>
            </p:extLst>
          </p:nvPr>
        </p:nvGraphicFramePr>
        <p:xfrm>
          <a:off x="838200" y="5472113"/>
          <a:ext cx="10512424" cy="822324"/>
        </p:xfrm>
        <a:graphic>
          <a:graphicData uri="http://schemas.openxmlformats.org/drawingml/2006/table">
            <a:tbl>
              <a:tblPr>
                <a:tableStyleId>{5C22544A-7EE6-4342-B048-85BDC9FD1C3A}</a:tableStyleId>
              </a:tblPr>
              <a:tblGrid>
                <a:gridCol w="6050756">
                  <a:extLst>
                    <a:ext uri="{9D8B030D-6E8A-4147-A177-3AD203B41FA5}">
                      <a16:colId xmlns:a16="http://schemas.microsoft.com/office/drawing/2014/main" val="2622535796"/>
                    </a:ext>
                  </a:extLst>
                </a:gridCol>
                <a:gridCol w="4461668">
                  <a:extLst>
                    <a:ext uri="{9D8B030D-6E8A-4147-A177-3AD203B41FA5}">
                      <a16:colId xmlns:a16="http://schemas.microsoft.com/office/drawing/2014/main" val="2634135760"/>
                    </a:ext>
                  </a:extLst>
                </a:gridCol>
              </a:tblGrid>
              <a:tr h="274108">
                <a:tc>
                  <a:txBody>
                    <a:bodyPr/>
                    <a:lstStyle/>
                    <a:p>
                      <a:pPr algn="l" fontAlgn="b"/>
                      <a:r>
                        <a:rPr lang="en-US" sz="1500" u="none" strike="noStrike" dirty="0">
                          <a:effectLst/>
                        </a:rPr>
                        <a:t>Vulnerability </a:t>
                      </a:r>
                      <a:r>
                        <a:rPr lang="en-US" sz="1400" u="none" strike="noStrike" dirty="0">
                          <a:effectLst/>
                        </a:rPr>
                        <a:t>(</a:t>
                      </a:r>
                      <a:r>
                        <a:rPr lang="en-US" sz="1400" dirty="0">
                          <a:effectLst/>
                          <a:latin typeface="Calibri" panose="020F0502020204030204" pitchFamily="34" charset="0"/>
                          <a:ea typeface="Calibri" panose="020F0502020204030204" pitchFamily="34" charset="0"/>
                          <a:cs typeface="Times New Roman" panose="02020603050405020304" pitchFamily="18" charset="0"/>
                        </a:rPr>
                        <a:t>B</a:t>
                      </a:r>
                      <a:r>
                        <a:rPr lang="en-US" sz="14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1400" u="none" strike="noStrike" dirty="0">
                          <a:effectLst/>
                        </a:rPr>
                        <a:t>)</a:t>
                      </a:r>
                      <a:endParaRPr lang="en-US" sz="15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1500" u="none" strike="noStrike">
                          <a:effectLst/>
                        </a:rPr>
                        <a:t>-0.63</a:t>
                      </a:r>
                      <a:endParaRPr lang="en-US" sz="15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4575064"/>
                  </a:ext>
                </a:extLst>
              </a:tr>
              <a:tr h="274108">
                <a:tc>
                  <a:txBody>
                    <a:bodyPr/>
                    <a:lstStyle/>
                    <a:p>
                      <a:pPr algn="l" fontAlgn="b"/>
                      <a:r>
                        <a:rPr lang="en-US" sz="1500" u="none" strike="noStrike" dirty="0">
                          <a:effectLst/>
                        </a:rPr>
                        <a:t>Sensitivity </a:t>
                      </a:r>
                      <a:r>
                        <a:rPr lang="en-US" sz="1400" u="none" strike="noStrike" dirty="0">
                          <a:effectLst/>
                        </a:rPr>
                        <a:t>(</a:t>
                      </a:r>
                      <a:r>
                        <a:rPr lang="en-US" sz="1400" dirty="0">
                          <a:effectLst/>
                          <a:latin typeface="Calibri" panose="020F0502020204030204" pitchFamily="34" charset="0"/>
                          <a:ea typeface="Calibri" panose="020F0502020204030204" pitchFamily="34" charset="0"/>
                          <a:cs typeface="Times New Roman" panose="02020603050405020304" pitchFamily="18" charset="0"/>
                        </a:rPr>
                        <a:t>B</a:t>
                      </a:r>
                      <a:r>
                        <a:rPr lang="en-US" sz="14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1400" u="none" strike="noStrike" dirty="0">
                          <a:effectLst/>
                        </a:rPr>
                        <a:t>)</a:t>
                      </a:r>
                      <a:endParaRPr lang="en-US" sz="15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1500" u="none" strike="noStrike">
                          <a:effectLst/>
                        </a:rPr>
                        <a:t>-0.09</a:t>
                      </a:r>
                      <a:endParaRPr lang="en-US" sz="15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92160421"/>
                  </a:ext>
                </a:extLst>
              </a:tr>
              <a:tr h="274108">
                <a:tc>
                  <a:txBody>
                    <a:bodyPr/>
                    <a:lstStyle/>
                    <a:p>
                      <a:pPr algn="l" fontAlgn="b"/>
                      <a:r>
                        <a:rPr lang="en-US" sz="1500" u="none" strike="noStrike" dirty="0">
                          <a:effectLst/>
                        </a:rPr>
                        <a:t>Recovery </a:t>
                      </a:r>
                      <a:r>
                        <a:rPr lang="en-US" sz="1400" u="none" strike="noStrike" dirty="0">
                          <a:effectLst/>
                        </a:rPr>
                        <a:t>(</a:t>
                      </a:r>
                      <a:r>
                        <a:rPr lang="en-US" sz="1400" dirty="0">
                          <a:effectLst/>
                          <a:latin typeface="Calibri" panose="020F0502020204030204" pitchFamily="34" charset="0"/>
                          <a:ea typeface="Calibri" panose="020F0502020204030204" pitchFamily="34" charset="0"/>
                          <a:cs typeface="Times New Roman" panose="02020603050405020304" pitchFamily="18" charset="0"/>
                        </a:rPr>
                        <a:t>B</a:t>
                      </a:r>
                      <a:r>
                        <a:rPr lang="en-US" sz="1400" baseline="-25000" dirty="0">
                          <a:effectLst/>
                          <a:latin typeface="Calibri" panose="020F0502020204030204" pitchFamily="34" charset="0"/>
                          <a:ea typeface="Calibri" panose="020F0502020204030204" pitchFamily="34" charset="0"/>
                          <a:cs typeface="Times New Roman" panose="02020603050405020304" pitchFamily="18" charset="0"/>
                        </a:rPr>
                        <a:t>r</a:t>
                      </a:r>
                      <a:r>
                        <a:rPr lang="en-US" sz="1400" u="none" strike="noStrike" dirty="0">
                          <a:effectLst/>
                        </a:rPr>
                        <a:t>)</a:t>
                      </a:r>
                      <a:endParaRPr lang="en-US" sz="15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US" sz="1500" u="none" strike="noStrike" dirty="0">
                          <a:effectLst/>
                        </a:rPr>
                        <a:t>-0.18</a:t>
                      </a:r>
                      <a:endParaRPr lang="en-US" sz="15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449989094"/>
                  </a:ext>
                </a:extLst>
              </a:tr>
            </a:tbl>
          </a:graphicData>
        </a:graphic>
      </p:graphicFrame>
      <p:sp>
        <p:nvSpPr>
          <p:cNvPr id="2" name="Title 1">
            <a:extLst>
              <a:ext uri="{FF2B5EF4-FFF2-40B4-BE49-F238E27FC236}">
                <a16:creationId xmlns:a16="http://schemas.microsoft.com/office/drawing/2014/main" id="{9DE4D4E0-BC61-9DFB-6EA5-4F16436A18B7}"/>
              </a:ext>
            </a:extLst>
          </p:cNvPr>
          <p:cNvSpPr>
            <a:spLocks noGrp="1"/>
          </p:cNvSpPr>
          <p:nvPr>
            <p:ph type="title"/>
          </p:nvPr>
        </p:nvSpPr>
        <p:spPr>
          <a:xfrm>
            <a:off x="838200" y="184805"/>
            <a:ext cx="10515600" cy="1505883"/>
          </a:xfrm>
        </p:spPr>
        <p:txBody>
          <a:bodyPr vert="horz" lIns="91440" tIns="45720" rIns="91440" bIns="45720" rtlCol="0" anchor="ctr">
            <a:normAutofit fontScale="90000"/>
          </a:bodyPr>
          <a:lstStyle/>
          <a:p>
            <a:r>
              <a:rPr lang="en-US" sz="5200" kern="1200" dirty="0">
                <a:solidFill>
                  <a:schemeClr val="tx1"/>
                </a:solidFill>
                <a:latin typeface="+mj-lt"/>
                <a:ea typeface="+mj-ea"/>
                <a:cs typeface="+mj-cs"/>
              </a:rPr>
              <a:t>2020 COVID Recession</a:t>
            </a:r>
            <a:r>
              <a:rPr lang="en-US" sz="5400" dirty="0"/>
              <a:t>: National vs. Texas</a:t>
            </a:r>
            <a:endParaRPr lang="en-US" sz="5200" kern="1200" dirty="0">
              <a:solidFill>
                <a:schemeClr val="tx1"/>
              </a:solidFill>
              <a:latin typeface="+mj-lt"/>
              <a:ea typeface="+mj-ea"/>
              <a:cs typeface="+mj-cs"/>
            </a:endParaRPr>
          </a:p>
        </p:txBody>
      </p:sp>
      <p:graphicFrame>
        <p:nvGraphicFramePr>
          <p:cNvPr id="4" name="Content Placeholder 3">
            <a:extLst>
              <a:ext uri="{FF2B5EF4-FFF2-40B4-BE49-F238E27FC236}">
                <a16:creationId xmlns:a16="http://schemas.microsoft.com/office/drawing/2014/main" id="{B0CFBC55-5C63-6261-786B-5FF997F57E4F}"/>
              </a:ext>
            </a:extLst>
          </p:cNvPr>
          <p:cNvGraphicFramePr>
            <a:graphicFrameLocks noGrp="1"/>
          </p:cNvGraphicFramePr>
          <p:nvPr>
            <p:ph idx="1"/>
            <p:extLst>
              <p:ext uri="{D42A27DB-BD31-4B8C-83A1-F6EECF244321}">
                <p14:modId xmlns:p14="http://schemas.microsoft.com/office/powerpoint/2010/main" val="2915598286"/>
              </p:ext>
            </p:extLst>
          </p:nvPr>
        </p:nvGraphicFramePr>
        <p:xfrm>
          <a:off x="838200" y="1463040"/>
          <a:ext cx="10512421" cy="3948748"/>
        </p:xfrm>
        <a:graphic>
          <a:graphicData uri="http://schemas.openxmlformats.org/drawingml/2006/table">
            <a:tbl>
              <a:tblPr/>
              <a:tblGrid>
                <a:gridCol w="2120693">
                  <a:extLst>
                    <a:ext uri="{9D8B030D-6E8A-4147-A177-3AD203B41FA5}">
                      <a16:colId xmlns:a16="http://schemas.microsoft.com/office/drawing/2014/main" val="3545122699"/>
                    </a:ext>
                  </a:extLst>
                </a:gridCol>
                <a:gridCol w="1563744">
                  <a:extLst>
                    <a:ext uri="{9D8B030D-6E8A-4147-A177-3AD203B41FA5}">
                      <a16:colId xmlns:a16="http://schemas.microsoft.com/office/drawing/2014/main" val="1826156715"/>
                    </a:ext>
                  </a:extLst>
                </a:gridCol>
                <a:gridCol w="1526255">
                  <a:extLst>
                    <a:ext uri="{9D8B030D-6E8A-4147-A177-3AD203B41FA5}">
                      <a16:colId xmlns:a16="http://schemas.microsoft.com/office/drawing/2014/main" val="431166955"/>
                    </a:ext>
                  </a:extLst>
                </a:gridCol>
                <a:gridCol w="1221005">
                  <a:extLst>
                    <a:ext uri="{9D8B030D-6E8A-4147-A177-3AD203B41FA5}">
                      <a16:colId xmlns:a16="http://schemas.microsoft.com/office/drawing/2014/main" val="85583198"/>
                    </a:ext>
                  </a:extLst>
                </a:gridCol>
                <a:gridCol w="1542322">
                  <a:extLst>
                    <a:ext uri="{9D8B030D-6E8A-4147-A177-3AD203B41FA5}">
                      <a16:colId xmlns:a16="http://schemas.microsoft.com/office/drawing/2014/main" val="1841959201"/>
                    </a:ext>
                  </a:extLst>
                </a:gridCol>
                <a:gridCol w="305249">
                  <a:extLst>
                    <a:ext uri="{9D8B030D-6E8A-4147-A177-3AD203B41FA5}">
                      <a16:colId xmlns:a16="http://schemas.microsoft.com/office/drawing/2014/main" val="846139580"/>
                    </a:ext>
                  </a:extLst>
                </a:gridCol>
                <a:gridCol w="1204939">
                  <a:extLst>
                    <a:ext uri="{9D8B030D-6E8A-4147-A177-3AD203B41FA5}">
                      <a16:colId xmlns:a16="http://schemas.microsoft.com/office/drawing/2014/main" val="2726767800"/>
                    </a:ext>
                  </a:extLst>
                </a:gridCol>
                <a:gridCol w="1028214">
                  <a:extLst>
                    <a:ext uri="{9D8B030D-6E8A-4147-A177-3AD203B41FA5}">
                      <a16:colId xmlns:a16="http://schemas.microsoft.com/office/drawing/2014/main" val="2314052912"/>
                    </a:ext>
                  </a:extLst>
                </a:gridCol>
              </a:tblGrid>
              <a:tr h="1255311">
                <a:tc>
                  <a:txBody>
                    <a:bodyPr/>
                    <a:lstStyle/>
                    <a:p>
                      <a:pPr algn="l" fontAlgn="b"/>
                      <a:r>
                        <a:rPr lang="en-US" sz="1800" b="0" i="0" u="none" strike="noStrike">
                          <a:solidFill>
                            <a:srgbClr val="000000"/>
                          </a:solidFill>
                          <a:effectLst/>
                          <a:latin typeface="Calibri" panose="020F0502020204030204" pitchFamily="34" charset="0"/>
                        </a:rPr>
                        <a:t>Recession </a:t>
                      </a:r>
                      <a:br>
                        <a:rPr lang="en-US" sz="1800" b="0" i="0" u="none" strike="noStrike">
                          <a:solidFill>
                            <a:srgbClr val="000000"/>
                          </a:solidFill>
                          <a:effectLst/>
                          <a:latin typeface="Calibri" panose="020F0502020204030204" pitchFamily="34" charset="0"/>
                        </a:rPr>
                      </a:br>
                      <a:r>
                        <a:rPr lang="en-US" sz="1800" b="0" i="0" u="none" strike="noStrike">
                          <a:solidFill>
                            <a:srgbClr val="000000"/>
                          </a:solidFill>
                          <a:effectLst/>
                          <a:latin typeface="Calibri" panose="020F0502020204030204" pitchFamily="34" charset="0"/>
                        </a:rPr>
                        <a:t>(Q1 2020 - </a:t>
                      </a:r>
                      <a:br>
                        <a:rPr lang="en-US" sz="1800" b="0" i="0" u="none" strike="noStrike">
                          <a:solidFill>
                            <a:srgbClr val="000000"/>
                          </a:solidFill>
                          <a:effectLst/>
                          <a:latin typeface="Calibri" panose="020F0502020204030204" pitchFamily="34" charset="0"/>
                        </a:rPr>
                      </a:br>
                      <a:r>
                        <a:rPr lang="en-US" sz="1800" b="0" i="0" u="none" strike="noStrike">
                          <a:solidFill>
                            <a:srgbClr val="000000"/>
                          </a:solidFill>
                          <a:effectLst/>
                          <a:latin typeface="Calibri" panose="020F0502020204030204" pitchFamily="34" charset="0"/>
                        </a:rPr>
                        <a:t>Q3 2020)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b"/>
                      <a:r>
                        <a:rPr lang="en-US" sz="1800" b="0" i="0" u="none" strike="noStrike">
                          <a:solidFill>
                            <a:srgbClr val="000000"/>
                          </a:solidFill>
                          <a:effectLst/>
                          <a:latin typeface="Calibri" panose="020F0502020204030204" pitchFamily="34" charset="0"/>
                        </a:rPr>
                        <a:t>Precession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800" b="0" i="0" u="none" strike="noStrike">
                          <a:solidFill>
                            <a:srgbClr val="000000"/>
                          </a:solidFill>
                          <a:effectLst/>
                          <a:latin typeface="Calibri" panose="020F0502020204030204" pitchFamily="34" charset="0"/>
                        </a:rPr>
                        <a:t>Trough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800" b="0" i="0" u="none" strike="noStrike">
                          <a:solidFill>
                            <a:srgbClr val="000000"/>
                          </a:solidFill>
                          <a:effectLst/>
                          <a:latin typeface="Calibri" panose="020F0502020204030204" pitchFamily="34" charset="0"/>
                        </a:rPr>
                        <a:t>Precession to Trough (months)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800" b="0" i="0" u="none" strike="noStrike">
                          <a:solidFill>
                            <a:srgbClr val="000000"/>
                          </a:solidFill>
                          <a:effectLst/>
                          <a:latin typeface="Calibri" panose="020F0502020204030204" pitchFamily="34" charset="0"/>
                        </a:rPr>
                        <a:t>Drop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800" b="0" i="0" u="none" strike="noStrike">
                          <a:solidFill>
                            <a:srgbClr val="000000"/>
                          </a:solidFill>
                          <a:effectLst/>
                          <a:latin typeface="Calibri" panose="020F0502020204030204" pitchFamily="34" charset="0"/>
                        </a:rPr>
                        <a:t>Recovery (index)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l" fontAlgn="b"/>
                      <a:r>
                        <a:rPr lang="en-US" sz="1800" b="0" i="0" u="none" strike="noStrike">
                          <a:solidFill>
                            <a:srgbClr val="000000"/>
                          </a:solidFill>
                          <a:effectLst/>
                          <a:latin typeface="Calibri" panose="020F0502020204030204" pitchFamily="34" charset="0"/>
                        </a:rPr>
                        <a:t>Trough to recovery (months)</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860956826"/>
                  </a:ext>
                </a:extLst>
              </a:tr>
              <a:tr h="341250">
                <a:tc>
                  <a:txBody>
                    <a:bodyPr/>
                    <a:lstStyle/>
                    <a:p>
                      <a:pPr algn="ctr" fontAlgn="b"/>
                      <a:r>
                        <a:rPr lang="en-US" sz="1800" b="1" i="0" u="none" strike="noStrike">
                          <a:solidFill>
                            <a:srgbClr val="000000"/>
                          </a:solidFill>
                          <a:effectLst/>
                          <a:latin typeface="Arial" panose="020B0604020202020204" pitchFamily="34" charset="0"/>
                        </a:rPr>
                        <a:t>Average</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131.64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105.76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-19.83%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132.11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15.86</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8333286"/>
                  </a:ext>
                </a:extLst>
              </a:tr>
              <a:tr h="341250">
                <a:tc>
                  <a:txBody>
                    <a:bodyPr/>
                    <a:lstStyle/>
                    <a:p>
                      <a:pPr algn="ctr" fontAlgn="b"/>
                      <a:r>
                        <a:rPr lang="en-US" sz="1800" b="1" i="0" u="none" strike="noStrike">
                          <a:solidFill>
                            <a:srgbClr val="000000"/>
                          </a:solidFill>
                          <a:effectLst/>
                          <a:latin typeface="Arial" panose="020B0604020202020204" pitchFamily="34" charset="0"/>
                        </a:rPr>
                        <a:t>Median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129.70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107.22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-0.18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129.85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5287938"/>
                  </a:ext>
                </a:extLst>
              </a:tr>
              <a:tr h="645937">
                <a:tc>
                  <a:txBody>
                    <a:bodyPr/>
                    <a:lstStyle/>
                    <a:p>
                      <a:pPr algn="ctr" fontAlgn="b"/>
                      <a:r>
                        <a:rPr lang="en-US" sz="1800" b="1" i="0" u="none" strike="noStrike">
                          <a:solidFill>
                            <a:srgbClr val="000000"/>
                          </a:solidFill>
                          <a:effectLst/>
                          <a:latin typeface="Arial" panose="020B0604020202020204" pitchFamily="34" charset="0"/>
                        </a:rPr>
                        <a:t>Standard deviation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11.35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16.68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0.70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0.09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11.40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5.63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3635368"/>
                  </a:ext>
                </a:extLst>
              </a:tr>
              <a:tr h="341250">
                <a:tc>
                  <a:txBody>
                    <a:bodyPr/>
                    <a:lstStyle/>
                    <a:p>
                      <a:pPr algn="ctr" fontAlgn="b"/>
                      <a:r>
                        <a:rPr lang="en-US" sz="1800" b="1" i="0" u="none" strike="noStrike">
                          <a:solidFill>
                            <a:srgbClr val="000000"/>
                          </a:solidFill>
                          <a:effectLst/>
                          <a:latin typeface="Arial" panose="020B0604020202020204" pitchFamily="34" charset="0"/>
                        </a:rPr>
                        <a:t>Max</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150.65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140.23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-42.17%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151.37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28</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0326919"/>
                  </a:ext>
                </a:extLst>
              </a:tr>
              <a:tr h="341250">
                <a:tc>
                  <a:txBody>
                    <a:bodyPr/>
                    <a:lstStyle/>
                    <a:p>
                      <a:pPr algn="ctr" fontAlgn="b"/>
                      <a:r>
                        <a:rPr lang="en-US" sz="1800" b="1" i="0" u="none" strike="noStrike">
                          <a:solidFill>
                            <a:srgbClr val="000000"/>
                          </a:solidFill>
                          <a:effectLst/>
                          <a:latin typeface="Arial" panose="020B0604020202020204" pitchFamily="34" charset="0"/>
                        </a:rPr>
                        <a:t>Min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108.25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62.60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-3.46%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108.48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6</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2539412"/>
                  </a:ext>
                </a:extLst>
              </a:tr>
              <a:tr h="341250">
                <a:tc>
                  <a:txBody>
                    <a:bodyPr/>
                    <a:lstStyle/>
                    <a:p>
                      <a:pPr algn="l" fontAlgn="b"/>
                      <a:r>
                        <a:rPr lang="en-US" sz="1800" b="1" i="0" u="none" strike="noStrike">
                          <a:solidFill>
                            <a:srgbClr val="FF0000"/>
                          </a:solidFill>
                          <a:effectLst/>
                          <a:latin typeface="Calibri" panose="020F0502020204030204" pitchFamily="34" charset="0"/>
                        </a:rPr>
                        <a:t>Count zero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0252066"/>
                  </a:ext>
                </a:extLst>
              </a:tr>
              <a:tr h="341250">
                <a:tc>
                  <a:txBody>
                    <a:bodyPr/>
                    <a:lstStyle/>
                    <a:p>
                      <a:pPr algn="ctr" fontAlgn="b"/>
                      <a:r>
                        <a:rPr lang="en-US" sz="1800" b="1" i="0" u="none" strike="noStrike">
                          <a:solidFill>
                            <a:srgbClr val="000000"/>
                          </a:solidFill>
                          <a:effectLst/>
                          <a:latin typeface="Arial" panose="020B0604020202020204" pitchFamily="34" charset="0"/>
                        </a:rPr>
                        <a:t>Texas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147.91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137.18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-7.25%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147.75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13</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1634811"/>
                  </a:ext>
                </a:extLst>
              </a:tr>
            </a:tbl>
          </a:graphicData>
        </a:graphic>
      </p:graphicFrame>
    </p:spTree>
    <p:extLst>
      <p:ext uri="{BB962C8B-B14F-4D97-AF65-F5344CB8AC3E}">
        <p14:creationId xmlns:p14="http://schemas.microsoft.com/office/powerpoint/2010/main" val="10346272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6FCE5-8CC9-4FC1-A89E-1832CDDB8D34}"/>
              </a:ext>
            </a:extLst>
          </p:cNvPr>
          <p:cNvSpPr>
            <a:spLocks noGrp="1"/>
          </p:cNvSpPr>
          <p:nvPr>
            <p:ph type="title"/>
          </p:nvPr>
        </p:nvSpPr>
        <p:spPr>
          <a:xfrm>
            <a:off x="838200" y="365126"/>
            <a:ext cx="10515600" cy="615536"/>
          </a:xfrm>
        </p:spPr>
        <p:txBody>
          <a:bodyPr>
            <a:normAutofit fontScale="90000"/>
          </a:bodyPr>
          <a:lstStyle/>
          <a:p>
            <a:r>
              <a:rPr lang="en-US" dirty="0"/>
              <a:t>Sources Cited </a:t>
            </a:r>
          </a:p>
        </p:txBody>
      </p:sp>
      <p:sp>
        <p:nvSpPr>
          <p:cNvPr id="3" name="Content Placeholder 2">
            <a:extLst>
              <a:ext uri="{FF2B5EF4-FFF2-40B4-BE49-F238E27FC236}">
                <a16:creationId xmlns:a16="http://schemas.microsoft.com/office/drawing/2014/main" id="{656D48C4-70C2-409C-A538-2DD3996CEDAF}"/>
              </a:ext>
            </a:extLst>
          </p:cNvPr>
          <p:cNvSpPr>
            <a:spLocks noGrp="1"/>
          </p:cNvSpPr>
          <p:nvPr>
            <p:ph idx="1"/>
          </p:nvPr>
        </p:nvSpPr>
        <p:spPr>
          <a:xfrm>
            <a:off x="397565" y="1099930"/>
            <a:ext cx="11595652" cy="5758070"/>
          </a:xfrm>
        </p:spPr>
        <p:txBody>
          <a:bodyPr>
            <a:normAutofit fontScale="25000" lnSpcReduction="20000"/>
          </a:bodyPr>
          <a:lstStyle/>
          <a:p>
            <a:pPr marL="0" indent="0">
              <a:lnSpc>
                <a:spcPct val="170000"/>
              </a:lnSpc>
              <a:buNone/>
            </a:pPr>
            <a:r>
              <a:rPr lang="en-US" sz="6400" dirty="0">
                <a:latin typeface="Times New Roman" panose="02020603050405020304" pitchFamily="18" charset="0"/>
                <a:cs typeface="Times New Roman" panose="02020603050405020304" pitchFamily="18" charset="0"/>
              </a:rPr>
              <a:t>Collier, David, et al. “Putting Typologies to Work: Concept Formation, Measurement, and Analytic Rigor.” Political Research Quarterly, 	vol. 65, no. 1, 2012, pp. 217–32.  </a:t>
            </a:r>
          </a:p>
          <a:p>
            <a:pPr marL="0" indent="0">
              <a:lnSpc>
                <a:spcPct val="170000"/>
              </a:lnSpc>
              <a:buNone/>
            </a:pPr>
            <a:r>
              <a:rPr lang="en-US" sz="6400" dirty="0">
                <a:latin typeface="Times New Roman" panose="02020603050405020304" pitchFamily="18" charset="0"/>
                <a:cs typeface="Times New Roman" panose="02020603050405020304" pitchFamily="18" charset="0"/>
              </a:rPr>
              <a:t>Economist. “</a:t>
            </a:r>
            <a:r>
              <a:rPr lang="en-US" sz="6400" dirty="0" err="1">
                <a:latin typeface="Times New Roman" panose="02020603050405020304" pitchFamily="18" charset="0"/>
                <a:cs typeface="Times New Roman" panose="02020603050405020304" pitchFamily="18" charset="0"/>
              </a:rPr>
              <a:t>Texafornia</a:t>
            </a:r>
            <a:r>
              <a:rPr lang="en-US" sz="6400" dirty="0">
                <a:latin typeface="Times New Roman" panose="02020603050405020304" pitchFamily="18" charset="0"/>
                <a:cs typeface="Times New Roman" panose="02020603050405020304" pitchFamily="18" charset="0"/>
              </a:rPr>
              <a:t> Dreaming”. </a:t>
            </a:r>
            <a:r>
              <a:rPr lang="en-US" sz="6400" dirty="0">
                <a:latin typeface="Times New Roman" panose="02020603050405020304" pitchFamily="18" charset="0"/>
                <a:cs typeface="Times New Roman" panose="02020603050405020304" pitchFamily="18" charset="0"/>
                <a:hlinkClick r:id="rId2"/>
              </a:rPr>
              <a:t>https://www.economist.com/leaders/2019/06/20/texafornia-dreaming</a:t>
            </a:r>
            <a:endParaRPr lang="en-US" sz="6400" dirty="0">
              <a:latin typeface="Times New Roman" panose="02020603050405020304" pitchFamily="18" charset="0"/>
              <a:cs typeface="Times New Roman" panose="02020603050405020304" pitchFamily="18" charset="0"/>
            </a:endParaRPr>
          </a:p>
          <a:p>
            <a:pPr marL="0" indent="0">
              <a:lnSpc>
                <a:spcPct val="170000"/>
              </a:lnSpc>
              <a:buNone/>
            </a:pPr>
            <a:r>
              <a:rPr lang="en-US" sz="6400" dirty="0">
                <a:latin typeface="Times New Roman" panose="02020603050405020304" pitchFamily="18" charset="0"/>
                <a:cs typeface="Times New Roman" panose="02020603050405020304" pitchFamily="18" charset="0"/>
              </a:rPr>
              <a:t>Kim A, Lim J, </a:t>
            </a:r>
            <a:r>
              <a:rPr lang="en-US" sz="6400" dirty="0" err="1">
                <a:latin typeface="Times New Roman" panose="02020603050405020304" pitchFamily="18" charset="0"/>
                <a:cs typeface="Times New Roman" panose="02020603050405020304" pitchFamily="18" charset="0"/>
              </a:rPr>
              <a:t>Colletta</a:t>
            </a:r>
            <a:r>
              <a:rPr lang="en-US" sz="6400" dirty="0">
                <a:latin typeface="Times New Roman" panose="02020603050405020304" pitchFamily="18" charset="0"/>
                <a:cs typeface="Times New Roman" panose="02020603050405020304" pitchFamily="18" charset="0"/>
              </a:rPr>
              <a:t> A. “How regional economic structure matters in the era of COVID-19: resilience capacity of U.S. state”, Ann Reg 	Sci. 2022 May 7:1-27. </a:t>
            </a:r>
          </a:p>
          <a:p>
            <a:pPr marL="0" indent="0">
              <a:buNone/>
            </a:pPr>
            <a:r>
              <a:rPr kumimoji="0" lang="en-US" altLang="en-US" sz="6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Philadelphia  Federal Reserve Bank.</a:t>
            </a:r>
          </a:p>
          <a:p>
            <a:pPr marL="0" indent="0">
              <a:buNone/>
            </a:pPr>
            <a:r>
              <a:rPr lang="en-US" sz="6400" dirty="0">
                <a:latin typeface="Times New Roman" panose="02020603050405020304" pitchFamily="18" charset="0"/>
                <a:cs typeface="Times New Roman" panose="02020603050405020304" pitchFamily="18" charset="0"/>
                <a:hlinkClick r:id="rId3"/>
              </a:rPr>
              <a:t>https://www.philadelphiafed.org/surveys-and-data/regional-economic-analysis/state-coincident-indexes</a:t>
            </a:r>
            <a:endParaRPr lang="en-US" sz="6400" dirty="0">
              <a:latin typeface="Times New Roman" panose="02020603050405020304" pitchFamily="18" charset="0"/>
              <a:cs typeface="Times New Roman" panose="02020603050405020304" pitchFamily="18" charset="0"/>
            </a:endParaRPr>
          </a:p>
          <a:p>
            <a:pPr marL="0" indent="0">
              <a:lnSpc>
                <a:spcPct val="170000"/>
              </a:lnSpc>
              <a:buNone/>
            </a:pPr>
            <a:r>
              <a:rPr lang="en-US" altLang="en-US" sz="6400" dirty="0">
                <a:latin typeface="Times New Roman" panose="02020603050405020304" pitchFamily="18" charset="0"/>
                <a:cs typeface="Times New Roman" panose="02020603050405020304" pitchFamily="18" charset="0"/>
              </a:rPr>
              <a:t>Prescott, Peter, and Kathy Paulson </a:t>
            </a:r>
            <a:r>
              <a:rPr lang="en-US" altLang="en-US" sz="6400" dirty="0" err="1">
                <a:latin typeface="Times New Roman" panose="02020603050405020304" pitchFamily="18" charset="0"/>
                <a:cs typeface="Times New Roman" panose="02020603050405020304" pitchFamily="18" charset="0"/>
              </a:rPr>
              <a:t>Gjerde</a:t>
            </a:r>
            <a:r>
              <a:rPr lang="en-US" altLang="en-US" sz="6400" dirty="0">
                <a:latin typeface="Times New Roman" panose="02020603050405020304" pitchFamily="18" charset="0"/>
                <a:cs typeface="Times New Roman" panose="02020603050405020304" pitchFamily="18" charset="0"/>
              </a:rPr>
              <a:t>.</a:t>
            </a:r>
            <a:r>
              <a:rPr lang="en-US" altLang="en-US" sz="6400" b="1" dirty="0">
                <a:solidFill>
                  <a:srgbClr val="242424"/>
                </a:solidFill>
                <a:latin typeface="Times New Roman" panose="02020603050405020304" pitchFamily="18" charset="0"/>
                <a:cs typeface="Times New Roman" panose="02020603050405020304" pitchFamily="18" charset="0"/>
              </a:rPr>
              <a:t> “</a:t>
            </a:r>
            <a:r>
              <a:rPr lang="en-US" altLang="en-US" sz="6400" dirty="0">
                <a:latin typeface="Times New Roman" panose="02020603050405020304" pitchFamily="18" charset="0"/>
                <a:cs typeface="Times New Roman" panose="02020603050405020304" pitchFamily="18" charset="0"/>
              </a:rPr>
              <a:t>The Impact of State Fiscal Policy on States’ Resilience Exiting the Great Recession”</a:t>
            </a:r>
            <a:r>
              <a:rPr lang="en-US" altLang="en-US" sz="6400" b="1" dirty="0">
                <a:latin typeface="Times New Roman" panose="02020603050405020304" pitchFamily="18" charset="0"/>
                <a:cs typeface="Times New Roman" panose="02020603050405020304" pitchFamily="18" charset="0"/>
              </a:rPr>
              <a:t>, </a:t>
            </a:r>
            <a:r>
              <a:rPr kumimoji="0" lang="en-US" altLang="en-US" sz="6400" i="0" u="none" strike="noStrike" cap="none" normalizeH="0" baseline="0" dirty="0">
                <a:ln>
                  <a:noFill/>
                </a:ln>
                <a:solidFill>
                  <a:srgbClr val="242424"/>
                </a:solidFill>
                <a:effectLst/>
                <a:latin typeface="Times New Roman" panose="02020603050405020304" pitchFamily="18" charset="0"/>
                <a:cs typeface="Times New Roman" panose="02020603050405020304" pitchFamily="18" charset="0"/>
              </a:rPr>
              <a:t>Public 	</a:t>
            </a:r>
            <a:r>
              <a:rPr lang="en-US" altLang="en-US" sz="6400" dirty="0">
                <a:solidFill>
                  <a:srgbClr val="242424"/>
                </a:solidFill>
                <a:latin typeface="Times New Roman" panose="02020603050405020304" pitchFamily="18" charset="0"/>
                <a:cs typeface="Times New Roman" panose="02020603050405020304" pitchFamily="18" charset="0"/>
              </a:rPr>
              <a:t>F</a:t>
            </a:r>
            <a:r>
              <a:rPr kumimoji="0" lang="en-US" altLang="en-US" sz="6400" i="0" u="none" strike="noStrike" cap="none" normalizeH="0" baseline="0" dirty="0">
                <a:ln>
                  <a:noFill/>
                </a:ln>
                <a:solidFill>
                  <a:srgbClr val="242424"/>
                </a:solidFill>
                <a:effectLst/>
                <a:latin typeface="Times New Roman" panose="02020603050405020304" pitchFamily="18" charset="0"/>
                <a:cs typeface="Times New Roman" panose="02020603050405020304" pitchFamily="18" charset="0"/>
              </a:rPr>
              <a:t>inance </a:t>
            </a:r>
            <a:r>
              <a:rPr lang="en-US" altLang="en-US" sz="6400" dirty="0">
                <a:solidFill>
                  <a:srgbClr val="242424"/>
                </a:solidFill>
                <a:latin typeface="Times New Roman" panose="02020603050405020304" pitchFamily="18" charset="0"/>
                <a:cs typeface="Times New Roman" panose="02020603050405020304" pitchFamily="18" charset="0"/>
              </a:rPr>
              <a:t>R</a:t>
            </a:r>
            <a:r>
              <a:rPr kumimoji="0" lang="en-US" altLang="en-US" sz="6400" i="0" u="none" strike="noStrike" cap="none" normalizeH="0" baseline="0" dirty="0">
                <a:ln>
                  <a:noFill/>
                </a:ln>
                <a:solidFill>
                  <a:srgbClr val="242424"/>
                </a:solidFill>
                <a:effectLst/>
                <a:latin typeface="Times New Roman" panose="02020603050405020304" pitchFamily="18" charset="0"/>
                <a:cs typeface="Times New Roman" panose="02020603050405020304" pitchFamily="18" charset="0"/>
              </a:rPr>
              <a:t>eview, Vol. 51, No. 1.  pp. 3-43. </a:t>
            </a:r>
            <a:r>
              <a:rPr kumimoji="0" lang="en-US" altLang="en-US" sz="640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a:t>
            </a:r>
          </a:p>
          <a:p>
            <a:pPr marL="0" indent="0">
              <a:lnSpc>
                <a:spcPct val="170000"/>
              </a:lnSpc>
              <a:buNone/>
            </a:pPr>
            <a:r>
              <a:rPr lang="en-US" sz="6400" dirty="0" err="1">
                <a:latin typeface="Times New Roman" panose="02020603050405020304" pitchFamily="18" charset="0"/>
                <a:cs typeface="Times New Roman" panose="02020603050405020304" pitchFamily="18" charset="0"/>
              </a:rPr>
              <a:t>Stapley</a:t>
            </a:r>
            <a:r>
              <a:rPr lang="en-US" sz="6400" dirty="0">
                <a:latin typeface="Times New Roman" panose="02020603050405020304" pitchFamily="18" charset="0"/>
                <a:cs typeface="Times New Roman" panose="02020603050405020304" pitchFamily="18" charset="0"/>
              </a:rPr>
              <a:t>, E., O’Keeffe, S., &amp; Midgley, N. (2022). Developing Typologies in Qualitative Research: The Use of Ideal-type  	Analysis. International Journal of Qualitative Methods, 21</a:t>
            </a:r>
          </a:p>
          <a:p>
            <a:pPr marL="0" indent="0">
              <a:lnSpc>
                <a:spcPct val="270000"/>
              </a:lnSpc>
              <a:buNone/>
            </a:pPr>
            <a:endParaRPr lang="en-US" sz="2900" dirty="0">
              <a:latin typeface="Times New Roman" panose="02020603050405020304" pitchFamily="18" charset="0"/>
              <a:cs typeface="Times New Roman" panose="02020603050405020304" pitchFamily="18" charset="0"/>
            </a:endParaRPr>
          </a:p>
          <a:p>
            <a:pPr marL="0" indent="0">
              <a:buNone/>
            </a:pPr>
            <a:endParaRPr lang="en-US" sz="1300" dirty="0">
              <a:latin typeface="Times New Roman" panose="02020603050405020304" pitchFamily="18" charset="0"/>
              <a:cs typeface="Times New Roman" panose="02020603050405020304" pitchFamily="18" charset="0"/>
            </a:endParaRPr>
          </a:p>
          <a:p>
            <a:pPr marL="0" indent="0">
              <a:buNone/>
            </a:pPr>
            <a:endParaRPr lang="en-US" sz="1200" dirty="0"/>
          </a:p>
          <a:p>
            <a:pPr marL="0" indent="0">
              <a:buNone/>
            </a:pPr>
            <a:endParaRPr kumimoji="0" lang="en-US" altLang="en-US" sz="1200" b="0" i="0" u="none" strike="noStrike" cap="none" normalizeH="0" baseline="0" dirty="0">
              <a:ln>
                <a:noFill/>
              </a:ln>
              <a:solidFill>
                <a:schemeClr val="tx1"/>
              </a:solidFill>
              <a:effectLst/>
              <a:latin typeface="Arial" panose="020B0604020202020204" pitchFamily="34" charset="0"/>
            </a:endParaRPr>
          </a:p>
          <a:p>
            <a:pPr marL="0" indent="0">
              <a:buNone/>
            </a:pPr>
            <a:endParaRPr kumimoji="0" lang="en-US" altLang="en-US" sz="2000" b="0" i="0" u="none" strike="noStrike" cap="none" normalizeH="0" baseline="0" dirty="0">
              <a:ln>
                <a:noFill/>
              </a:ln>
              <a:solidFill>
                <a:schemeClr val="tx1"/>
              </a:solidFill>
              <a:effectLst/>
              <a:latin typeface="Arial" panose="020B0604020202020204" pitchFamily="34" charset="0"/>
            </a:endParaRPr>
          </a:p>
          <a:p>
            <a:pPr marL="0" indent="0">
              <a:buNone/>
            </a:pPr>
            <a:br>
              <a:rPr kumimoji="0" lang="en-US" altLang="en-US" sz="1800" b="0" i="0" u="none" strike="noStrike" cap="none" normalizeH="0" baseline="0" dirty="0">
                <a:ln>
                  <a:noFill/>
                </a:ln>
                <a:solidFill>
                  <a:schemeClr val="tx1"/>
                </a:solidFill>
                <a:effectLst/>
              </a:rPr>
            </a:br>
            <a:endParaRPr kumimoji="0" lang="en-US" altLang="en-US" sz="4400" b="0" i="0" u="none" strike="noStrike" cap="none" normalizeH="0" baseline="0" dirty="0">
              <a:ln>
                <a:noFill/>
              </a:ln>
              <a:solidFill>
                <a:schemeClr val="tx1"/>
              </a:solidFill>
              <a:effectLst/>
              <a:latin typeface="Arial" panose="020B0604020202020204" pitchFamily="34" charset="0"/>
            </a:endParaRP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4" name="Rectangle 1">
            <a:extLst>
              <a:ext uri="{FF2B5EF4-FFF2-40B4-BE49-F238E27FC236}">
                <a16:creationId xmlns:a16="http://schemas.microsoft.com/office/drawing/2014/main" id="{9F201BB5-F8BB-4B48-A806-0E20E893979E}"/>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B96EEEAF-E101-4ECB-9755-0F74CBD76A1D}"/>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Rectangle 3">
            <a:extLst>
              <a:ext uri="{FF2B5EF4-FFF2-40B4-BE49-F238E27FC236}">
                <a16:creationId xmlns:a16="http://schemas.microsoft.com/office/drawing/2014/main" id="{98711A6E-A45C-4ACF-94DD-550E2E7CE4F4}"/>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84629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Appendices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67178C12-1498-19D4-9DFC-96A606F1AE64}"/>
              </a:ext>
            </a:extLst>
          </p:cNvPr>
          <p:cNvSpPr>
            <a:spLocks noGrp="1"/>
          </p:cNvSpPr>
          <p:nvPr>
            <p:ph type="title"/>
          </p:nvPr>
        </p:nvSpPr>
        <p:spPr>
          <a:xfrm>
            <a:off x="1098468" y="885651"/>
            <a:ext cx="3229803" cy="4624603"/>
          </a:xfrm>
        </p:spPr>
        <p:txBody>
          <a:bodyPr>
            <a:normAutofit/>
          </a:bodyPr>
          <a:lstStyle/>
          <a:p>
            <a:r>
              <a:rPr lang="en-US" sz="4100">
                <a:solidFill>
                  <a:srgbClr val="FFFFFF"/>
                </a:solidFill>
              </a:rPr>
              <a:t>Texas Opportunities and Challenges</a:t>
            </a:r>
          </a:p>
        </p:txBody>
      </p:sp>
      <p:sp>
        <p:nvSpPr>
          <p:cNvPr id="3" name="Content Placeholder 2">
            <a:extLst>
              <a:ext uri="{FF2B5EF4-FFF2-40B4-BE49-F238E27FC236}">
                <a16:creationId xmlns:a16="http://schemas.microsoft.com/office/drawing/2014/main" id="{56899F93-547B-79A5-DB52-51D1A589D811}"/>
              </a:ext>
            </a:extLst>
          </p:cNvPr>
          <p:cNvSpPr>
            <a:spLocks noGrp="1"/>
          </p:cNvSpPr>
          <p:nvPr>
            <p:ph idx="1"/>
          </p:nvPr>
        </p:nvSpPr>
        <p:spPr>
          <a:xfrm>
            <a:off x="4978708" y="885651"/>
            <a:ext cx="6525220" cy="5656881"/>
          </a:xfrm>
        </p:spPr>
        <p:txBody>
          <a:bodyPr anchor="ctr">
            <a:normAutofit/>
          </a:bodyPr>
          <a:lstStyle/>
          <a:p>
            <a:r>
              <a:rPr lang="en-US" sz="2000" dirty="0"/>
              <a:t>Among the 50 states, Texas ranked first in business friendliness and the cost of doing business. California ranked 25</a:t>
            </a:r>
            <a:r>
              <a:rPr lang="en-US" sz="2000" baseline="30000" dirty="0"/>
              <a:t>th</a:t>
            </a:r>
            <a:r>
              <a:rPr lang="en-US" sz="2000" dirty="0"/>
              <a:t>. (CNBC)</a:t>
            </a:r>
          </a:p>
          <a:p>
            <a:r>
              <a:rPr lang="en-US" sz="2000" dirty="0"/>
              <a:t>Texas does not charge income tax. </a:t>
            </a:r>
          </a:p>
          <a:p>
            <a:r>
              <a:rPr lang="en-US" sz="2000" dirty="0"/>
              <a:t>Texas must manage economic volatility. Around 16% of its GDP is based on the oil industry.</a:t>
            </a:r>
          </a:p>
          <a:p>
            <a:r>
              <a:rPr lang="en-US" sz="2000" dirty="0"/>
              <a:t>Texas relies on sales tax and property tax for state revenue. Texas has few ways to stabilize its economy in bad times.</a:t>
            </a:r>
          </a:p>
          <a:p>
            <a:r>
              <a:rPr lang="en-US" sz="2000" dirty="0"/>
              <a:t>About three-fifth of its students are economically disadvantaged. Texas is below the average in per student spending. </a:t>
            </a:r>
          </a:p>
          <a:p>
            <a:r>
              <a:rPr lang="en-US" sz="2000" dirty="0"/>
              <a:t>Less than 30% of Texas’s high school students complete a two- or four-year degree. (Source: The </a:t>
            </a:r>
            <a:r>
              <a:rPr lang="en-US" sz="2000" dirty="0">
                <a:latin typeface="Times New Roman" panose="02020603050405020304" pitchFamily="18" charset="0"/>
                <a:cs typeface="Times New Roman" panose="02020603050405020304" pitchFamily="18" charset="0"/>
              </a:rPr>
              <a:t>Economist.)</a:t>
            </a:r>
            <a:r>
              <a:rPr lang="en-US" sz="2000" dirty="0"/>
              <a:t>  </a:t>
            </a:r>
          </a:p>
          <a:p>
            <a:endParaRPr lang="en-US" sz="2000" dirty="0"/>
          </a:p>
          <a:p>
            <a:endParaRPr lang="en-US" sz="2000" dirty="0"/>
          </a:p>
        </p:txBody>
      </p:sp>
    </p:spTree>
    <p:extLst>
      <p:ext uri="{BB962C8B-B14F-4D97-AF65-F5344CB8AC3E}">
        <p14:creationId xmlns:p14="http://schemas.microsoft.com/office/powerpoint/2010/main" val="7056268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Table&#10;&#10;Description automatically generated">
            <a:extLst>
              <a:ext uri="{FF2B5EF4-FFF2-40B4-BE49-F238E27FC236}">
                <a16:creationId xmlns:a16="http://schemas.microsoft.com/office/drawing/2014/main" id="{30199973-B0DC-1677-2F2F-798AE36808A6}"/>
              </a:ext>
            </a:extLst>
          </p:cNvPr>
          <p:cNvPicPr>
            <a:picLocks noGrp="1" noChangeAspect="1"/>
          </p:cNvPicPr>
          <p:nvPr>
            <p:ph idx="1"/>
          </p:nvPr>
        </p:nvPicPr>
        <p:blipFill>
          <a:blip r:embed="rId2"/>
          <a:stretch>
            <a:fillRect/>
          </a:stretch>
        </p:blipFill>
        <p:spPr>
          <a:xfrm>
            <a:off x="643467" y="729996"/>
            <a:ext cx="10905066" cy="5398006"/>
          </a:xfrm>
          <a:prstGeom prst="rect">
            <a:avLst/>
          </a:prstGeom>
        </p:spPr>
      </p:pic>
      <p:sp>
        <p:nvSpPr>
          <p:cNvPr id="2" name="TextBox 1">
            <a:extLst>
              <a:ext uri="{FF2B5EF4-FFF2-40B4-BE49-F238E27FC236}">
                <a16:creationId xmlns:a16="http://schemas.microsoft.com/office/drawing/2014/main" id="{80BE7F3F-81CF-952C-04A5-D3CB326E3074}"/>
              </a:ext>
            </a:extLst>
          </p:cNvPr>
          <p:cNvSpPr txBox="1"/>
          <p:nvPr/>
        </p:nvSpPr>
        <p:spPr>
          <a:xfrm>
            <a:off x="861390" y="848138"/>
            <a:ext cx="10283687" cy="634376"/>
          </a:xfrm>
          <a:prstGeom prst="rect">
            <a:avLst/>
          </a:prstGeom>
          <a:solidFill>
            <a:schemeClr val="tx1"/>
          </a:solidFill>
        </p:spPr>
        <p:txBody>
          <a:bodyPr wrap="square" rtlCol="0">
            <a:spAutoFit/>
          </a:bodyPr>
          <a:lstStyle/>
          <a:p>
            <a:endParaRPr lang="en-US" dirty="0"/>
          </a:p>
        </p:txBody>
      </p:sp>
      <p:sp>
        <p:nvSpPr>
          <p:cNvPr id="3" name="TextBox 2">
            <a:extLst>
              <a:ext uri="{FF2B5EF4-FFF2-40B4-BE49-F238E27FC236}">
                <a16:creationId xmlns:a16="http://schemas.microsoft.com/office/drawing/2014/main" id="{93641316-FA9B-ADB9-F7C4-0BF85C455F1D}"/>
              </a:ext>
            </a:extLst>
          </p:cNvPr>
          <p:cNvSpPr txBox="1"/>
          <p:nvPr/>
        </p:nvSpPr>
        <p:spPr>
          <a:xfrm>
            <a:off x="861390" y="934493"/>
            <a:ext cx="10687143" cy="461665"/>
          </a:xfrm>
          <a:prstGeom prst="rect">
            <a:avLst/>
          </a:prstGeom>
          <a:noFill/>
        </p:spPr>
        <p:txBody>
          <a:bodyPr wrap="square" rtlCol="0">
            <a:spAutoFit/>
          </a:bodyPr>
          <a:lstStyle/>
          <a:p>
            <a:r>
              <a:rPr lang="en-US" sz="2400" dirty="0">
                <a:solidFill>
                  <a:srgbClr val="FF0000"/>
                </a:solidFill>
              </a:rPr>
              <a:t>Texas Economic Threats: Developing Quality Workforce </a:t>
            </a:r>
          </a:p>
        </p:txBody>
      </p:sp>
    </p:spTree>
    <p:extLst>
      <p:ext uri="{BB962C8B-B14F-4D97-AF65-F5344CB8AC3E}">
        <p14:creationId xmlns:p14="http://schemas.microsoft.com/office/powerpoint/2010/main" val="10797255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1EE75-AFEA-407E-89DD-514303DB865C}"/>
              </a:ext>
            </a:extLst>
          </p:cNvPr>
          <p:cNvSpPr>
            <a:spLocks noGrp="1"/>
          </p:cNvSpPr>
          <p:nvPr>
            <p:ph type="title"/>
          </p:nvPr>
        </p:nvSpPr>
        <p:spPr/>
        <p:txBody>
          <a:bodyPr/>
          <a:lstStyle/>
          <a:p>
            <a:r>
              <a:rPr lang="en-US" dirty="0"/>
              <a:t>Industry Specialization in Texas </a:t>
            </a:r>
          </a:p>
        </p:txBody>
      </p:sp>
      <p:pic>
        <p:nvPicPr>
          <p:cNvPr id="6146" name="Picture 2" descr="When Oil Falls, So Does Texas…Or Does it?">
            <a:extLst>
              <a:ext uri="{FF2B5EF4-FFF2-40B4-BE49-F238E27FC236}">
                <a16:creationId xmlns:a16="http://schemas.microsoft.com/office/drawing/2014/main" id="{68121954-36CD-4C9A-AE7C-E6118594B84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9823" y="1825625"/>
            <a:ext cx="7564927" cy="4667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41103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5C049-E0C2-E9F9-DCFE-F684DD16294B}"/>
              </a:ext>
            </a:extLst>
          </p:cNvPr>
          <p:cNvSpPr>
            <a:spLocks noGrp="1"/>
          </p:cNvSpPr>
          <p:nvPr>
            <p:ph type="title"/>
          </p:nvPr>
        </p:nvSpPr>
        <p:spPr/>
        <p:txBody>
          <a:bodyPr/>
          <a:lstStyle/>
          <a:p>
            <a:r>
              <a:rPr lang="en-US" dirty="0"/>
              <a:t>Texas Economy Diversity</a:t>
            </a:r>
          </a:p>
        </p:txBody>
      </p:sp>
      <p:pic>
        <p:nvPicPr>
          <p:cNvPr id="5" name="Content Placeholder 4">
            <a:extLst>
              <a:ext uri="{FF2B5EF4-FFF2-40B4-BE49-F238E27FC236}">
                <a16:creationId xmlns:a16="http://schemas.microsoft.com/office/drawing/2014/main" id="{783FFA3C-0A54-76CF-EE84-19DBFA862F89}"/>
              </a:ext>
            </a:extLst>
          </p:cNvPr>
          <p:cNvPicPr>
            <a:picLocks noGrp="1" noChangeAspect="1"/>
          </p:cNvPicPr>
          <p:nvPr>
            <p:ph idx="1"/>
          </p:nvPr>
        </p:nvPicPr>
        <p:blipFill>
          <a:blip r:embed="rId2"/>
          <a:stretch>
            <a:fillRect/>
          </a:stretch>
        </p:blipFill>
        <p:spPr>
          <a:xfrm>
            <a:off x="1280160" y="1825625"/>
            <a:ext cx="7906043" cy="4800258"/>
          </a:xfrm>
        </p:spPr>
      </p:pic>
    </p:spTree>
    <p:extLst>
      <p:ext uri="{BB962C8B-B14F-4D97-AF65-F5344CB8AC3E}">
        <p14:creationId xmlns:p14="http://schemas.microsoft.com/office/powerpoint/2010/main" val="41643696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E14C4C1-929D-4A43-B336-D26C9C19C80C}"/>
              </a:ext>
            </a:extLst>
          </p:cNvPr>
          <p:cNvSpPr>
            <a:spLocks noGrp="1"/>
          </p:cNvSpPr>
          <p:nvPr>
            <p:ph type="title"/>
          </p:nvPr>
        </p:nvSpPr>
        <p:spPr>
          <a:xfrm>
            <a:off x="1371599" y="294538"/>
            <a:ext cx="9895951" cy="1033669"/>
          </a:xfrm>
        </p:spPr>
        <p:txBody>
          <a:bodyPr>
            <a:normAutofit/>
          </a:bodyPr>
          <a:lstStyle/>
          <a:p>
            <a:r>
              <a:rPr lang="en-US" sz="4000" dirty="0">
                <a:solidFill>
                  <a:srgbClr val="FFFFFF"/>
                </a:solidFill>
              </a:rPr>
              <a:t>Texas Economy Threats: Drought</a:t>
            </a:r>
          </a:p>
        </p:txBody>
      </p:sp>
      <p:sp>
        <p:nvSpPr>
          <p:cNvPr id="3" name="Content Placeholder 2">
            <a:extLst>
              <a:ext uri="{FF2B5EF4-FFF2-40B4-BE49-F238E27FC236}">
                <a16:creationId xmlns:a16="http://schemas.microsoft.com/office/drawing/2014/main" id="{275FC09B-BB70-4646-8816-ECA6C3953ADE}"/>
              </a:ext>
            </a:extLst>
          </p:cNvPr>
          <p:cNvSpPr>
            <a:spLocks noGrp="1"/>
          </p:cNvSpPr>
          <p:nvPr>
            <p:ph idx="1"/>
          </p:nvPr>
        </p:nvSpPr>
        <p:spPr>
          <a:xfrm>
            <a:off x="1371599" y="2318197"/>
            <a:ext cx="9724031" cy="3683358"/>
          </a:xfrm>
        </p:spPr>
        <p:txBody>
          <a:bodyPr anchor="ctr">
            <a:normAutofit/>
          </a:bodyPr>
          <a:lstStyle/>
          <a:p>
            <a:r>
              <a:rPr lang="en-US" sz="2000"/>
              <a:t>Drought is an unpredictable and unforgiving weather phenomenon that can extend well beyond the summer months. The most severe droughts are destructive to an abundance of Texas industries and residents’ quality of life.</a:t>
            </a:r>
          </a:p>
          <a:p>
            <a:r>
              <a:rPr lang="en-US" sz="2000"/>
              <a:t>Drought presents enormous challenges for Texas’ economy, particularly for its agricultural sectors. The current drought of record is estimated to have cost the Texas economy nearly $7.62 billion in direct agricultural losses and nearly $17 billion in total losses in 2011 alone.</a:t>
            </a:r>
          </a:p>
          <a:p>
            <a:r>
              <a:rPr lang="en-US" sz="2000"/>
              <a:t>Source: https://comptroller.texas.gov/economy/fiscal-notes/2022/dec/drought.php</a:t>
            </a:r>
          </a:p>
        </p:txBody>
      </p:sp>
    </p:spTree>
    <p:extLst>
      <p:ext uri="{BB962C8B-B14F-4D97-AF65-F5344CB8AC3E}">
        <p14:creationId xmlns:p14="http://schemas.microsoft.com/office/powerpoint/2010/main" val="1423780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B7E8B-881F-4DAA-8EA6-D521DE25136C}"/>
              </a:ext>
            </a:extLst>
          </p:cNvPr>
          <p:cNvSpPr>
            <a:spLocks noGrp="1"/>
          </p:cNvSpPr>
          <p:nvPr>
            <p:ph type="title"/>
          </p:nvPr>
        </p:nvSpPr>
        <p:spPr>
          <a:xfrm>
            <a:off x="4657345" y="774887"/>
            <a:ext cx="7630204" cy="862930"/>
          </a:xfrm>
        </p:spPr>
        <p:txBody>
          <a:bodyPr anchor="b">
            <a:normAutofit/>
          </a:bodyPr>
          <a:lstStyle/>
          <a:p>
            <a:r>
              <a:rPr lang="en-US" sz="4800" dirty="0"/>
              <a:t>The Literature on Resilience   </a:t>
            </a:r>
            <a:endParaRPr lang="en-US" dirty="0"/>
          </a:p>
        </p:txBody>
      </p:sp>
      <p:pic>
        <p:nvPicPr>
          <p:cNvPr id="5" name="Picture 4" descr="A picture of an electromagnetic radiation">
            <a:extLst>
              <a:ext uri="{FF2B5EF4-FFF2-40B4-BE49-F238E27FC236}">
                <a16:creationId xmlns:a16="http://schemas.microsoft.com/office/drawing/2014/main" id="{3FF6DF6C-830E-0119-5BA1-FA057DBAB5C0}"/>
              </a:ext>
            </a:extLst>
          </p:cNvPr>
          <p:cNvPicPr>
            <a:picLocks noChangeAspect="1"/>
          </p:cNvPicPr>
          <p:nvPr/>
        </p:nvPicPr>
        <p:blipFill rotWithShape="1">
          <a:blip r:embed="rId2"/>
          <a:srcRect l="27805" r="26695"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3" name="Content Placeholder 2">
            <a:extLst>
              <a:ext uri="{FF2B5EF4-FFF2-40B4-BE49-F238E27FC236}">
                <a16:creationId xmlns:a16="http://schemas.microsoft.com/office/drawing/2014/main" id="{151D5A0B-B300-49EB-9210-FA26B4771DC6}"/>
              </a:ext>
            </a:extLst>
          </p:cNvPr>
          <p:cNvSpPr>
            <a:spLocks noGrp="1"/>
          </p:cNvSpPr>
          <p:nvPr>
            <p:ph idx="1"/>
          </p:nvPr>
        </p:nvSpPr>
        <p:spPr>
          <a:xfrm>
            <a:off x="4558748" y="2412694"/>
            <a:ext cx="7630204" cy="4334966"/>
          </a:xfrm>
        </p:spPr>
        <p:txBody>
          <a:bodyPr vert="horz" lIns="91440" tIns="45720" rIns="91440" bIns="45720" rtlCol="0" anchor="t">
            <a:normAutofit fontScale="92500"/>
          </a:bodyPr>
          <a:lstStyle/>
          <a:p>
            <a:pPr>
              <a:buNone/>
            </a:pPr>
            <a:r>
              <a:rPr lang="en-US" sz="3000" dirty="0">
                <a:solidFill>
                  <a:srgbClr val="000000"/>
                </a:solidFill>
                <a:latin typeface="Calibri Light"/>
                <a:cs typeface="Calibri Light"/>
              </a:rPr>
              <a:t>There are two approaches in the study of economic resilience </a:t>
            </a:r>
          </a:p>
          <a:p>
            <a:pPr marL="0" indent="0">
              <a:buNone/>
            </a:pPr>
            <a:endParaRPr lang="en-US" sz="3200" dirty="0">
              <a:solidFill>
                <a:srgbClr val="FF0000"/>
              </a:solidFill>
              <a:cs typeface="Calibri"/>
            </a:endParaRPr>
          </a:p>
          <a:p>
            <a:pPr marL="0" indent="0">
              <a:buNone/>
            </a:pPr>
            <a:r>
              <a:rPr lang="en-US" sz="3200" dirty="0">
                <a:solidFill>
                  <a:srgbClr val="FF0000"/>
                </a:solidFill>
              </a:rPr>
              <a:t>A). The recovery/ restoration approach</a:t>
            </a:r>
            <a:r>
              <a:rPr lang="en-US" sz="3200" dirty="0"/>
              <a:t>: </a:t>
            </a:r>
            <a:r>
              <a:rPr lang="en-US" sz="2400" dirty="0"/>
              <a:t>Resiliency is system’s ability to absorb a shock and return to an equilibrium point, (i.e., a return to a pre-shock growth path.) (Holling </a:t>
            </a:r>
            <a:r>
              <a:rPr lang="en-US" sz="2400" u="sng" dirty="0"/>
              <a:t>1973</a:t>
            </a:r>
            <a:r>
              <a:rPr lang="en-US" sz="2400" dirty="0"/>
              <a:t>)</a:t>
            </a:r>
            <a:endParaRPr lang="en-US" dirty="0"/>
          </a:p>
          <a:p>
            <a:pPr marL="0" indent="0">
              <a:buNone/>
            </a:pPr>
            <a:r>
              <a:rPr lang="en-US" sz="2400" dirty="0"/>
              <a:t> </a:t>
            </a:r>
          </a:p>
          <a:p>
            <a:pPr marL="0" indent="0">
              <a:buNone/>
            </a:pPr>
            <a:r>
              <a:rPr lang="en-US" sz="3200" dirty="0">
                <a:solidFill>
                  <a:srgbClr val="FF0000"/>
                </a:solidFill>
              </a:rPr>
              <a:t>B). The evolutionary/ adaptive approach: </a:t>
            </a:r>
            <a:r>
              <a:rPr lang="en-US" sz="2200" dirty="0"/>
              <a:t>Resiliency </a:t>
            </a:r>
            <a:r>
              <a:rPr lang="en-US" sz="2400" dirty="0"/>
              <a:t>is a system’s ability to successfully transform and generate a new long-run growth path. </a:t>
            </a:r>
            <a:r>
              <a:rPr lang="en-US" sz="1200" dirty="0"/>
              <a:t> </a:t>
            </a:r>
            <a:r>
              <a:rPr lang="en-US" sz="2400" dirty="0"/>
              <a:t>(Martin </a:t>
            </a:r>
            <a:r>
              <a:rPr lang="en-US" sz="2400" dirty="0">
                <a:hlinkClick r:id="rId3">
                  <a:extLst>
                    <a:ext uri="{A12FA001-AC4F-418D-AE19-62706E023703}">
                      <ahyp:hlinkClr xmlns:ahyp="http://schemas.microsoft.com/office/drawing/2018/hyperlinkcolor" val="tx"/>
                    </a:ext>
                  </a:extLst>
                </a:hlinkClick>
              </a:rPr>
              <a:t>2012</a:t>
            </a:r>
            <a:r>
              <a:rPr lang="en-US" sz="2400" dirty="0"/>
              <a:t>; </a:t>
            </a:r>
            <a:r>
              <a:rPr lang="en-US" sz="2400" dirty="0" err="1"/>
              <a:t>Simmie</a:t>
            </a:r>
            <a:r>
              <a:rPr lang="en-US" sz="2400" dirty="0"/>
              <a:t> and Martin </a:t>
            </a:r>
            <a:r>
              <a:rPr lang="en-US" sz="2400" dirty="0">
                <a:hlinkClick r:id="rId3">
                  <a:extLst>
                    <a:ext uri="{A12FA001-AC4F-418D-AE19-62706E023703}">
                      <ahyp:hlinkClr xmlns:ahyp="http://schemas.microsoft.com/office/drawing/2018/hyperlinkcolor" val="tx"/>
                    </a:ext>
                  </a:extLst>
                </a:hlinkClick>
              </a:rPr>
              <a:t>2009</a:t>
            </a:r>
            <a:r>
              <a:rPr lang="en-US" sz="2400" dirty="0"/>
              <a:t>).</a:t>
            </a:r>
            <a:endParaRPr lang="en-US" dirty="0"/>
          </a:p>
          <a:p>
            <a:pPr marL="0" indent="0">
              <a:buNone/>
            </a:pPr>
            <a:endParaRPr lang="en-US" sz="2400" dirty="0"/>
          </a:p>
        </p:txBody>
      </p:sp>
    </p:spTree>
    <p:extLst>
      <p:ext uri="{BB962C8B-B14F-4D97-AF65-F5344CB8AC3E}">
        <p14:creationId xmlns:p14="http://schemas.microsoft.com/office/powerpoint/2010/main" val="32108318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E9605D-2E82-4835-B20D-293C87F407AA}"/>
              </a:ext>
            </a:extLst>
          </p:cNvPr>
          <p:cNvSpPr>
            <a:spLocks noGrp="1"/>
          </p:cNvSpPr>
          <p:nvPr>
            <p:ph type="title"/>
          </p:nvPr>
        </p:nvSpPr>
        <p:spPr>
          <a:xfrm>
            <a:off x="1371599" y="294538"/>
            <a:ext cx="9895951" cy="1033669"/>
          </a:xfrm>
        </p:spPr>
        <p:txBody>
          <a:bodyPr>
            <a:normAutofit/>
          </a:bodyPr>
          <a:lstStyle/>
          <a:p>
            <a:r>
              <a:rPr lang="en-US" sz="4000" dirty="0">
                <a:solidFill>
                  <a:srgbClr val="FFFFFF"/>
                </a:solidFill>
              </a:rPr>
              <a:t>Texas Economy Threats</a:t>
            </a:r>
            <a:r>
              <a:rPr lang="en-US" sz="4000">
                <a:solidFill>
                  <a:srgbClr val="FFFFFF"/>
                </a:solidFill>
              </a:rPr>
              <a:t>: Drought</a:t>
            </a:r>
          </a:p>
        </p:txBody>
      </p:sp>
      <p:sp>
        <p:nvSpPr>
          <p:cNvPr id="3" name="Content Placeholder 2">
            <a:extLst>
              <a:ext uri="{FF2B5EF4-FFF2-40B4-BE49-F238E27FC236}">
                <a16:creationId xmlns:a16="http://schemas.microsoft.com/office/drawing/2014/main" id="{7444C4D4-0750-4D8C-AE71-CC06CD8321AB}"/>
              </a:ext>
            </a:extLst>
          </p:cNvPr>
          <p:cNvSpPr>
            <a:spLocks noGrp="1"/>
          </p:cNvSpPr>
          <p:nvPr>
            <p:ph idx="1"/>
          </p:nvPr>
        </p:nvSpPr>
        <p:spPr>
          <a:xfrm>
            <a:off x="1371599" y="2318197"/>
            <a:ext cx="9724031" cy="3683358"/>
          </a:xfrm>
        </p:spPr>
        <p:txBody>
          <a:bodyPr anchor="ctr">
            <a:normAutofit/>
          </a:bodyPr>
          <a:lstStyle/>
          <a:p>
            <a:r>
              <a:rPr lang="en-US" sz="2000"/>
              <a:t>There have been 18 drought events with an economic impact of $1 billion or more in Texas since 1980. Included in its forecast is the current drought Texas has been experiencing since 2021.</a:t>
            </a:r>
          </a:p>
          <a:p>
            <a:r>
              <a:rPr lang="en-US" sz="2000"/>
              <a:t>Year to date, 2022 is the 11th driest year in the past 128 years and is the worst drought since 2011.</a:t>
            </a:r>
          </a:p>
          <a:p>
            <a:endParaRPr lang="en-US" sz="2000"/>
          </a:p>
        </p:txBody>
      </p:sp>
    </p:spTree>
    <p:extLst>
      <p:ext uri="{BB962C8B-B14F-4D97-AF65-F5344CB8AC3E}">
        <p14:creationId xmlns:p14="http://schemas.microsoft.com/office/powerpoint/2010/main" val="25493265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B761509-3B9A-49A6-A84B-C3D8681169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91DE43FD-EB47-414A-B0AB-169B0FFFA5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272922" cy="6858000"/>
          </a:xfrm>
          <a:custGeom>
            <a:avLst/>
            <a:gdLst>
              <a:gd name="connsiteX0" fmla="*/ 0 w 9272922"/>
              <a:gd name="connsiteY0" fmla="*/ 0 h 6858000"/>
              <a:gd name="connsiteX1" fmla="*/ 1733417 w 9272922"/>
              <a:gd name="connsiteY1" fmla="*/ 0 h 6858000"/>
              <a:gd name="connsiteX2" fmla="*/ 3307976 w 9272922"/>
              <a:gd name="connsiteY2" fmla="*/ 0 h 6858000"/>
              <a:gd name="connsiteX3" fmla="*/ 8126249 w 9272922"/>
              <a:gd name="connsiteY3" fmla="*/ 0 h 6858000"/>
              <a:gd name="connsiteX4" fmla="*/ 8138896 w 9272922"/>
              <a:gd name="connsiteY4" fmla="*/ 31774 h 6858000"/>
              <a:gd name="connsiteX5" fmla="*/ 9193904 w 9272922"/>
              <a:gd name="connsiteY5" fmla="*/ 2682457 h 6858000"/>
              <a:gd name="connsiteX6" fmla="*/ 9193904 w 9272922"/>
              <a:gd name="connsiteY6" fmla="*/ 3752208 h 6858000"/>
              <a:gd name="connsiteX7" fmla="*/ 8036400 w 9272922"/>
              <a:gd name="connsiteY7" fmla="*/ 6660411 h 6858000"/>
              <a:gd name="connsiteX8" fmla="*/ 7957938 w 9272922"/>
              <a:gd name="connsiteY8" fmla="*/ 6857542 h 6858000"/>
              <a:gd name="connsiteX9" fmla="*/ 3307976 w 9272922"/>
              <a:gd name="connsiteY9" fmla="*/ 6857542 h 6858000"/>
              <a:gd name="connsiteX10" fmla="*/ 3307976 w 9272922"/>
              <a:gd name="connsiteY10" fmla="*/ 6858000 h 6858000"/>
              <a:gd name="connsiteX11" fmla="*/ 0 w 9272922"/>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72922" h="6858000">
                <a:moveTo>
                  <a:pt x="0" y="0"/>
                </a:moveTo>
                <a:lnTo>
                  <a:pt x="1733417" y="0"/>
                </a:lnTo>
                <a:lnTo>
                  <a:pt x="3307976" y="0"/>
                </a:lnTo>
                <a:lnTo>
                  <a:pt x="8126249" y="0"/>
                </a:lnTo>
                <a:lnTo>
                  <a:pt x="8138896" y="31774"/>
                </a:lnTo>
                <a:cubicBezTo>
                  <a:pt x="9193904" y="2682457"/>
                  <a:pt x="9193904" y="2682457"/>
                  <a:pt x="9193904" y="2682457"/>
                </a:cubicBezTo>
                <a:cubicBezTo>
                  <a:pt x="9299262" y="2988100"/>
                  <a:pt x="9299262" y="3446565"/>
                  <a:pt x="9193904" y="3752208"/>
                </a:cubicBezTo>
                <a:cubicBezTo>
                  <a:pt x="8709916" y="4968215"/>
                  <a:pt x="8331802" y="5918220"/>
                  <a:pt x="8036400" y="6660411"/>
                </a:cubicBezTo>
                <a:lnTo>
                  <a:pt x="7957938" y="6857542"/>
                </a:lnTo>
                <a:lnTo>
                  <a:pt x="3307976" y="6857542"/>
                </a:lnTo>
                <a:lnTo>
                  <a:pt x="330797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Content Placeholder 4" descr="Table&#10;&#10;Description automatically generated">
            <a:extLst>
              <a:ext uri="{FF2B5EF4-FFF2-40B4-BE49-F238E27FC236}">
                <a16:creationId xmlns:a16="http://schemas.microsoft.com/office/drawing/2014/main" id="{F8ECD33F-125E-9EA1-B135-DBEF9108D63F}"/>
              </a:ext>
            </a:extLst>
          </p:cNvPr>
          <p:cNvPicPr>
            <a:picLocks noGrp="1" noChangeAspect="1"/>
          </p:cNvPicPr>
          <p:nvPr>
            <p:ph idx="1"/>
          </p:nvPr>
        </p:nvPicPr>
        <p:blipFill>
          <a:blip r:embed="rId2"/>
          <a:stretch>
            <a:fillRect/>
          </a:stretch>
        </p:blipFill>
        <p:spPr>
          <a:xfrm>
            <a:off x="643467" y="907250"/>
            <a:ext cx="7047923" cy="5039264"/>
          </a:xfrm>
          <a:prstGeom prst="rect">
            <a:avLst/>
          </a:prstGeom>
        </p:spPr>
      </p:pic>
      <p:grpSp>
        <p:nvGrpSpPr>
          <p:cNvPr id="14" name="Group 13">
            <a:extLst>
              <a:ext uri="{FF2B5EF4-FFF2-40B4-BE49-F238E27FC236}">
                <a16:creationId xmlns:a16="http://schemas.microsoft.com/office/drawing/2014/main" id="{58495BCC-CE77-4CC2-952E-846F41119F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160561" y="1075188"/>
            <a:ext cx="1562267" cy="1172973"/>
            <a:chOff x="9160561" y="1075188"/>
            <a:chExt cx="1562267" cy="1172973"/>
          </a:xfrm>
        </p:grpSpPr>
        <p:sp>
          <p:nvSpPr>
            <p:cNvPr id="15" name="Freeform 5">
              <a:extLst>
                <a:ext uri="{FF2B5EF4-FFF2-40B4-BE49-F238E27FC236}">
                  <a16:creationId xmlns:a16="http://schemas.microsoft.com/office/drawing/2014/main" id="{1B42538B-E30F-4967-A6C1-8EBA775F4D6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6" name="Freeform 5">
              <a:extLst>
                <a:ext uri="{FF2B5EF4-FFF2-40B4-BE49-F238E27FC236}">
                  <a16:creationId xmlns:a16="http://schemas.microsoft.com/office/drawing/2014/main" id="{9A6BD9AC-4DE7-4B20-8547-4E3B375C21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960661" y="107518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954745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C8F25-8334-47FF-B23F-86D99C94A881}"/>
              </a:ext>
            </a:extLst>
          </p:cNvPr>
          <p:cNvSpPr>
            <a:spLocks noGrp="1"/>
          </p:cNvSpPr>
          <p:nvPr>
            <p:ph type="title"/>
          </p:nvPr>
        </p:nvSpPr>
        <p:spPr/>
        <p:txBody>
          <a:bodyPr/>
          <a:lstStyle/>
          <a:p>
            <a:r>
              <a:rPr lang="en-US" dirty="0"/>
              <a:t>Texas Economy: Opportunities </a:t>
            </a:r>
          </a:p>
        </p:txBody>
      </p:sp>
      <p:sp>
        <p:nvSpPr>
          <p:cNvPr id="3" name="Content Placeholder 2">
            <a:extLst>
              <a:ext uri="{FF2B5EF4-FFF2-40B4-BE49-F238E27FC236}">
                <a16:creationId xmlns:a16="http://schemas.microsoft.com/office/drawing/2014/main" id="{C9C8252B-5DCA-4EA7-B46E-0239805CE495}"/>
              </a:ext>
            </a:extLst>
          </p:cNvPr>
          <p:cNvSpPr>
            <a:spLocks noGrp="1"/>
          </p:cNvSpPr>
          <p:nvPr>
            <p:ph idx="1"/>
          </p:nvPr>
        </p:nvSpPr>
        <p:spPr/>
        <p:txBody>
          <a:bodyPr>
            <a:normAutofit fontScale="85000" lnSpcReduction="20000"/>
          </a:bodyPr>
          <a:lstStyle/>
          <a:p>
            <a:r>
              <a:rPr lang="en-US" dirty="0"/>
              <a:t>Employers in the state have added 694,200 positions since October 2021. </a:t>
            </a:r>
          </a:p>
          <a:p>
            <a:r>
              <a:rPr lang="en-US" dirty="0"/>
              <a:t>Texas is expected to generate 7 million more new jobs by 2045. Most of those will be in the services sector, including professional and business services, education, health care, accommodations and food services, the Perryman report said. The wholesale and retail trade segment will also grow significantly.</a:t>
            </a:r>
          </a:p>
          <a:p>
            <a:r>
              <a:rPr lang="en-US" dirty="0"/>
              <a:t>Rising employment continues to push up the state’s real gross product, which is expected to expand by 8.38% in 2022 compared with 2021 and by 4.68% in 2023, the report said.</a:t>
            </a:r>
          </a:p>
          <a:p>
            <a:r>
              <a:rPr lang="en-US" dirty="0"/>
              <a:t>The state’s economy continues to get a boost from corporate locations and expansions. While oil and gas continue to account for about 14% of total business activity in the state, adding about 100 rigs in the last year for 375 total, the overall diversity of the state’s economy is a huge asset.</a:t>
            </a:r>
          </a:p>
          <a:p>
            <a:r>
              <a:rPr lang="en-US" u="sng" dirty="0"/>
              <a:t>Dallas Morning News, The (TX)</a:t>
            </a:r>
            <a:r>
              <a:rPr lang="en-US" dirty="0"/>
              <a:t>. 12/02/2022.</a:t>
            </a:r>
          </a:p>
        </p:txBody>
      </p:sp>
    </p:spTree>
    <p:extLst>
      <p:ext uri="{BB962C8B-B14F-4D97-AF65-F5344CB8AC3E}">
        <p14:creationId xmlns:p14="http://schemas.microsoft.com/office/powerpoint/2010/main" val="18921628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6FEDC-AD67-49FD-A3AA-9D33A9F4DCAF}"/>
              </a:ext>
            </a:extLst>
          </p:cNvPr>
          <p:cNvSpPr>
            <a:spLocks noGrp="1"/>
          </p:cNvSpPr>
          <p:nvPr>
            <p:ph type="title"/>
          </p:nvPr>
        </p:nvSpPr>
        <p:spPr>
          <a:xfrm>
            <a:off x="838200" y="365126"/>
            <a:ext cx="10515600" cy="825722"/>
          </a:xfrm>
        </p:spPr>
        <p:txBody>
          <a:bodyPr/>
          <a:lstStyle/>
          <a:p>
            <a:r>
              <a:rPr lang="en-US" dirty="0"/>
              <a:t>Texas Economy </a:t>
            </a:r>
          </a:p>
        </p:txBody>
      </p:sp>
      <p:pic>
        <p:nvPicPr>
          <p:cNvPr id="4" name="Content Placeholder 3">
            <a:extLst>
              <a:ext uri="{FF2B5EF4-FFF2-40B4-BE49-F238E27FC236}">
                <a16:creationId xmlns:a16="http://schemas.microsoft.com/office/drawing/2014/main" id="{25E334C6-C5BE-47A7-96B6-42035D6B7450}"/>
              </a:ext>
            </a:extLst>
          </p:cNvPr>
          <p:cNvPicPr>
            <a:picLocks noGrp="1" noChangeAspect="1"/>
          </p:cNvPicPr>
          <p:nvPr>
            <p:ph idx="1"/>
          </p:nvPr>
        </p:nvPicPr>
        <p:blipFill>
          <a:blip r:embed="rId2"/>
          <a:stretch>
            <a:fillRect/>
          </a:stretch>
        </p:blipFill>
        <p:spPr>
          <a:xfrm>
            <a:off x="1222744" y="1488558"/>
            <a:ext cx="9101469" cy="5134972"/>
          </a:xfrm>
          <a:prstGeom prst="rect">
            <a:avLst/>
          </a:prstGeom>
        </p:spPr>
      </p:pic>
    </p:spTree>
    <p:extLst>
      <p:ext uri="{BB962C8B-B14F-4D97-AF65-F5344CB8AC3E}">
        <p14:creationId xmlns:p14="http://schemas.microsoft.com/office/powerpoint/2010/main" val="6259618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348DB9-A793-4AD3-8FE0-B779F9E03DCC}"/>
              </a:ext>
            </a:extLst>
          </p:cNvPr>
          <p:cNvPicPr>
            <a:picLocks noChangeAspect="1"/>
          </p:cNvPicPr>
          <p:nvPr/>
        </p:nvPicPr>
        <p:blipFill>
          <a:blip r:embed="rId2"/>
          <a:stretch>
            <a:fillRect/>
          </a:stretch>
        </p:blipFill>
        <p:spPr>
          <a:xfrm>
            <a:off x="1945757" y="292395"/>
            <a:ext cx="8006317" cy="6273210"/>
          </a:xfrm>
          <a:prstGeom prst="rect">
            <a:avLst/>
          </a:prstGeom>
        </p:spPr>
      </p:pic>
    </p:spTree>
    <p:extLst>
      <p:ext uri="{BB962C8B-B14F-4D97-AF65-F5344CB8AC3E}">
        <p14:creationId xmlns:p14="http://schemas.microsoft.com/office/powerpoint/2010/main" val="37814226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03E56-1EAF-4EE2-87EA-52D1F22DCDDB}"/>
              </a:ext>
            </a:extLst>
          </p:cNvPr>
          <p:cNvSpPr>
            <a:spLocks noGrp="1"/>
          </p:cNvSpPr>
          <p:nvPr>
            <p:ph type="title"/>
          </p:nvPr>
        </p:nvSpPr>
        <p:spPr/>
        <p:txBody>
          <a:bodyPr>
            <a:normAutofit/>
          </a:bodyPr>
          <a:lstStyle/>
          <a:p>
            <a:r>
              <a:rPr lang="en-US" sz="1800" dirty="0"/>
              <a:t>Real value added to the Gross Domestic Product (GDP) of Texas in 2021, by industry(in billion chained 2012 U.S. dollars)</a:t>
            </a:r>
          </a:p>
        </p:txBody>
      </p:sp>
      <p:pic>
        <p:nvPicPr>
          <p:cNvPr id="4" name="Content Placeholder 3">
            <a:extLst>
              <a:ext uri="{FF2B5EF4-FFF2-40B4-BE49-F238E27FC236}">
                <a16:creationId xmlns:a16="http://schemas.microsoft.com/office/drawing/2014/main" id="{9A968202-BDCB-49D0-859A-EC38A76ADA45}"/>
              </a:ext>
            </a:extLst>
          </p:cNvPr>
          <p:cNvPicPr>
            <a:picLocks noGrp="1" noChangeAspect="1"/>
          </p:cNvPicPr>
          <p:nvPr>
            <p:ph idx="1"/>
          </p:nvPr>
        </p:nvPicPr>
        <p:blipFill>
          <a:blip r:embed="rId2"/>
          <a:stretch>
            <a:fillRect/>
          </a:stretch>
        </p:blipFill>
        <p:spPr>
          <a:xfrm>
            <a:off x="1020727" y="1825625"/>
            <a:ext cx="8224154" cy="4894152"/>
          </a:xfrm>
          <a:prstGeom prst="rect">
            <a:avLst/>
          </a:prstGeom>
        </p:spPr>
      </p:pic>
    </p:spTree>
    <p:extLst>
      <p:ext uri="{BB962C8B-B14F-4D97-AF65-F5344CB8AC3E}">
        <p14:creationId xmlns:p14="http://schemas.microsoft.com/office/powerpoint/2010/main" val="507353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B08D4-C8DC-4BC9-8034-88BA204F51F3}"/>
              </a:ext>
            </a:extLst>
          </p:cNvPr>
          <p:cNvSpPr>
            <a:spLocks noGrp="1"/>
          </p:cNvSpPr>
          <p:nvPr>
            <p:ph type="title"/>
          </p:nvPr>
        </p:nvSpPr>
        <p:spPr>
          <a:xfrm>
            <a:off x="0" y="629267"/>
            <a:ext cx="5593081" cy="1053760"/>
          </a:xfrm>
        </p:spPr>
        <p:txBody>
          <a:bodyPr vert="horz" lIns="91440" tIns="45720" rIns="91440" bIns="45720" rtlCol="0" anchor="ctr">
            <a:normAutofit/>
          </a:bodyPr>
          <a:lstStyle/>
          <a:p>
            <a:pPr algn="ctr"/>
            <a:r>
              <a:rPr lang="en-US" sz="2800" b="1" kern="1200" dirty="0">
                <a:solidFill>
                  <a:srgbClr val="0070C0"/>
                </a:solidFill>
                <a:latin typeface="+mj-lt"/>
                <a:ea typeface="+mj-ea"/>
                <a:cs typeface="+mj-cs"/>
              </a:rPr>
              <a:t>Measuring Economic </a:t>
            </a:r>
            <a:r>
              <a:rPr lang="en-US" sz="2800" b="1" dirty="0">
                <a:solidFill>
                  <a:srgbClr val="0070C0"/>
                </a:solidFill>
              </a:rPr>
              <a:t>R</a:t>
            </a:r>
            <a:r>
              <a:rPr lang="en-US" sz="2800" b="1" kern="1200" dirty="0">
                <a:solidFill>
                  <a:srgbClr val="0070C0"/>
                </a:solidFill>
                <a:latin typeface="+mj-lt"/>
                <a:ea typeface="+mj-ea"/>
                <a:cs typeface="+mj-cs"/>
              </a:rPr>
              <a:t>esilience</a:t>
            </a:r>
          </a:p>
        </p:txBody>
      </p:sp>
      <p:sp>
        <p:nvSpPr>
          <p:cNvPr id="3" name="Content Placeholder 2">
            <a:extLst>
              <a:ext uri="{FF2B5EF4-FFF2-40B4-BE49-F238E27FC236}">
                <a16:creationId xmlns:a16="http://schemas.microsoft.com/office/drawing/2014/main" id="{4AA74C8C-AB5B-B4B0-BFD1-76649784DD7D}"/>
              </a:ext>
            </a:extLst>
          </p:cNvPr>
          <p:cNvSpPr>
            <a:spLocks noGrp="1"/>
          </p:cNvSpPr>
          <p:nvPr>
            <p:ph sz="half" idx="1"/>
          </p:nvPr>
        </p:nvSpPr>
        <p:spPr>
          <a:xfrm>
            <a:off x="0" y="1913058"/>
            <a:ext cx="5593081" cy="4310761"/>
          </a:xfrm>
        </p:spPr>
        <p:txBody>
          <a:bodyPr vert="horz" lIns="91440" tIns="45720" rIns="91440" bIns="45720" rtlCol="0">
            <a:normAutofit/>
          </a:bodyPr>
          <a:lstStyle/>
          <a:p>
            <a:r>
              <a:rPr lang="en-US" sz="2400" dirty="0"/>
              <a:t>The </a:t>
            </a:r>
            <a:r>
              <a:rPr lang="en-US" u="sng" dirty="0"/>
              <a:t>recovery/ restoration approach </a:t>
            </a:r>
            <a:r>
              <a:rPr lang="en-US" sz="2400" dirty="0"/>
              <a:t>is understood in two phases:-</a:t>
            </a:r>
          </a:p>
          <a:p>
            <a:pPr marL="0"/>
            <a:endParaRPr lang="en-US" sz="2000" dirty="0"/>
          </a:p>
          <a:p>
            <a:pPr lvl="1"/>
            <a:r>
              <a:rPr lang="en-US" sz="2800" dirty="0">
                <a:solidFill>
                  <a:srgbClr val="FF0000"/>
                </a:solidFill>
              </a:rPr>
              <a:t>Absorption</a:t>
            </a:r>
            <a:r>
              <a:rPr lang="en-US" sz="2000" dirty="0"/>
              <a:t>: </a:t>
            </a:r>
            <a:r>
              <a:rPr lang="en-US" dirty="0"/>
              <a:t>measuring the extent of the negative effects of the shock from an expected growth trend, and</a:t>
            </a:r>
          </a:p>
          <a:p>
            <a:pPr marL="457200" lvl="1"/>
            <a:endParaRPr lang="en-US" sz="2000" dirty="0"/>
          </a:p>
          <a:p>
            <a:pPr lvl="1"/>
            <a:r>
              <a:rPr lang="en-US" sz="2800" dirty="0">
                <a:solidFill>
                  <a:srgbClr val="FF0000"/>
                </a:solidFill>
              </a:rPr>
              <a:t>Rebound</a:t>
            </a:r>
            <a:r>
              <a:rPr lang="en-US" sz="2000" dirty="0"/>
              <a:t>:  </a:t>
            </a:r>
            <a:r>
              <a:rPr lang="en-US" dirty="0"/>
              <a:t>measuring the duration it takes for an economy to bounce back to the pre-shock growth levels.</a:t>
            </a:r>
          </a:p>
          <a:p>
            <a:pPr lvl="1"/>
            <a:endParaRPr lang="en-US" dirty="0"/>
          </a:p>
          <a:p>
            <a:pPr marL="0"/>
            <a:endParaRPr lang="en-US" sz="2000" dirty="0"/>
          </a:p>
        </p:txBody>
      </p:sp>
      <p:sp>
        <p:nvSpPr>
          <p:cNvPr id="34" name="Rectangle 33">
            <a:extLst>
              <a:ext uri="{FF2B5EF4-FFF2-40B4-BE49-F238E27FC236}">
                <a16:creationId xmlns:a16="http://schemas.microsoft.com/office/drawing/2014/main" id="{46F7435D-E3DB-47B1-BA61-B00ACC83A9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2950" y="0"/>
            <a:ext cx="6099050"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9">
            <a:extLst>
              <a:ext uri="{FF2B5EF4-FFF2-40B4-BE49-F238E27FC236}">
                <a16:creationId xmlns:a16="http://schemas.microsoft.com/office/drawing/2014/main" id="{F263A0B5-F8C4-4116-809F-78A768EA79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7582" y="557784"/>
            <a:ext cx="513020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F9FD461A-AA2D-CF62-BCA3-7172F991190D}"/>
              </a:ext>
            </a:extLst>
          </p:cNvPr>
          <p:cNvPicPr>
            <a:picLocks noGrp="1" noChangeAspect="1"/>
          </p:cNvPicPr>
          <p:nvPr>
            <p:ph sz="half" idx="2"/>
          </p:nvPr>
        </p:nvPicPr>
        <p:blipFill>
          <a:blip r:embed="rId2"/>
          <a:stretch>
            <a:fillRect/>
          </a:stretch>
        </p:blipFill>
        <p:spPr>
          <a:xfrm>
            <a:off x="6577583" y="1913058"/>
            <a:ext cx="5130204" cy="3028637"/>
          </a:xfrm>
          <a:prstGeom prst="rect">
            <a:avLst/>
          </a:prstGeom>
          <a:effectLst/>
        </p:spPr>
      </p:pic>
    </p:spTree>
    <p:extLst>
      <p:ext uri="{BB962C8B-B14F-4D97-AF65-F5344CB8AC3E}">
        <p14:creationId xmlns:p14="http://schemas.microsoft.com/office/powerpoint/2010/main" val="1281728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EF30E-C65D-4A47-99E4-5CF576771DD1}"/>
              </a:ext>
            </a:extLst>
          </p:cNvPr>
          <p:cNvSpPr>
            <a:spLocks noGrp="1"/>
          </p:cNvSpPr>
          <p:nvPr>
            <p:ph type="title"/>
          </p:nvPr>
        </p:nvSpPr>
        <p:spPr/>
        <p:txBody>
          <a:bodyPr/>
          <a:lstStyle/>
          <a:p>
            <a:r>
              <a:rPr lang="en-US" dirty="0"/>
              <a:t>Recovery: two definitions </a:t>
            </a:r>
          </a:p>
        </p:txBody>
      </p:sp>
      <p:pic>
        <p:nvPicPr>
          <p:cNvPr id="5" name="Content Placeholder 4">
            <a:extLst>
              <a:ext uri="{FF2B5EF4-FFF2-40B4-BE49-F238E27FC236}">
                <a16:creationId xmlns:a16="http://schemas.microsoft.com/office/drawing/2014/main" id="{955E0D76-BFC0-4845-B7AF-A8F209173E69}"/>
              </a:ext>
            </a:extLst>
          </p:cNvPr>
          <p:cNvPicPr>
            <a:picLocks noGrp="1" noChangeAspect="1"/>
          </p:cNvPicPr>
          <p:nvPr>
            <p:ph sz="half" idx="1"/>
          </p:nvPr>
        </p:nvPicPr>
        <p:blipFill>
          <a:blip r:embed="rId2"/>
          <a:stretch>
            <a:fillRect/>
          </a:stretch>
        </p:blipFill>
        <p:spPr>
          <a:xfrm>
            <a:off x="1395412" y="2472531"/>
            <a:ext cx="4067175" cy="3057525"/>
          </a:xfrm>
          <a:prstGeom prst="rect">
            <a:avLst/>
          </a:prstGeom>
        </p:spPr>
      </p:pic>
      <p:pic>
        <p:nvPicPr>
          <p:cNvPr id="6" name="Content Placeholder 5">
            <a:extLst>
              <a:ext uri="{FF2B5EF4-FFF2-40B4-BE49-F238E27FC236}">
                <a16:creationId xmlns:a16="http://schemas.microsoft.com/office/drawing/2014/main" id="{E043B7FD-00A1-45D4-837C-63E2D553A0A5}"/>
              </a:ext>
            </a:extLst>
          </p:cNvPr>
          <p:cNvPicPr>
            <a:picLocks noGrp="1" noChangeAspect="1"/>
          </p:cNvPicPr>
          <p:nvPr>
            <p:ph sz="half" idx="2"/>
          </p:nvPr>
        </p:nvPicPr>
        <p:blipFill>
          <a:blip r:embed="rId3"/>
          <a:stretch>
            <a:fillRect/>
          </a:stretch>
        </p:blipFill>
        <p:spPr>
          <a:xfrm>
            <a:off x="6696075" y="2453481"/>
            <a:ext cx="4133850" cy="3095625"/>
          </a:xfrm>
          <a:prstGeom prst="rect">
            <a:avLst/>
          </a:prstGeom>
        </p:spPr>
      </p:pic>
      <p:sp>
        <p:nvSpPr>
          <p:cNvPr id="7" name="TextBox 6">
            <a:extLst>
              <a:ext uri="{FF2B5EF4-FFF2-40B4-BE49-F238E27FC236}">
                <a16:creationId xmlns:a16="http://schemas.microsoft.com/office/drawing/2014/main" id="{29005F59-6A93-4CCF-AB41-5EA936912841}"/>
              </a:ext>
            </a:extLst>
          </p:cNvPr>
          <p:cNvSpPr txBox="1"/>
          <p:nvPr/>
        </p:nvSpPr>
        <p:spPr>
          <a:xfrm>
            <a:off x="733647" y="5996763"/>
            <a:ext cx="9718158" cy="369332"/>
          </a:xfrm>
          <a:prstGeom prst="rect">
            <a:avLst/>
          </a:prstGeom>
          <a:noFill/>
        </p:spPr>
        <p:txBody>
          <a:bodyPr wrap="square" rtlCol="0">
            <a:spAutoFit/>
          </a:bodyPr>
          <a:lstStyle/>
          <a:p>
            <a:r>
              <a:rPr lang="en-US" dirty="0"/>
              <a:t>Source: </a:t>
            </a:r>
            <a:r>
              <a:rPr lang="en-US" altLang="en-US" dirty="0"/>
              <a:t>Prescott, Peter, and Kathy Paulson </a:t>
            </a:r>
            <a:r>
              <a:rPr lang="en-US" altLang="en-US" dirty="0" err="1"/>
              <a:t>Gjerde</a:t>
            </a:r>
            <a:endParaRPr lang="en-US" dirty="0"/>
          </a:p>
        </p:txBody>
      </p:sp>
    </p:spTree>
    <p:extLst>
      <p:ext uri="{BB962C8B-B14F-4D97-AF65-F5344CB8AC3E}">
        <p14:creationId xmlns:p14="http://schemas.microsoft.com/office/powerpoint/2010/main" val="1702224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C393C261-0913-13F4-1FDC-58D1E79F32B6}"/>
              </a:ext>
            </a:extLst>
          </p:cNvPr>
          <p:cNvSpPr>
            <a:spLocks noGrp="1"/>
          </p:cNvSpPr>
          <p:nvPr>
            <p:ph type="title"/>
          </p:nvPr>
        </p:nvSpPr>
        <p:spPr>
          <a:xfrm>
            <a:off x="777240" y="731519"/>
            <a:ext cx="2845191" cy="3237579"/>
          </a:xfrm>
        </p:spPr>
        <p:txBody>
          <a:bodyPr>
            <a:normAutofit/>
          </a:bodyPr>
          <a:lstStyle/>
          <a:p>
            <a:r>
              <a:rPr lang="en-US" sz="4000" dirty="0">
                <a:solidFill>
                  <a:srgbClr val="FFFFFF"/>
                </a:solidFill>
              </a:rPr>
              <a:t>Literature Review: Economic resilience </a:t>
            </a:r>
            <a:endParaRPr lang="en-US" sz="2400" dirty="0">
              <a:solidFill>
                <a:srgbClr val="FFFFFF"/>
              </a:solidFill>
            </a:endParaRP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F155D33-3AC9-4A4F-2A61-22631D32B50C}"/>
              </a:ext>
            </a:extLst>
          </p:cNvPr>
          <p:cNvSpPr>
            <a:spLocks noGrp="1"/>
          </p:cNvSpPr>
          <p:nvPr>
            <p:ph idx="1"/>
          </p:nvPr>
        </p:nvSpPr>
        <p:spPr>
          <a:xfrm>
            <a:off x="4379709" y="686862"/>
            <a:ext cx="7037591" cy="5568164"/>
          </a:xfrm>
        </p:spPr>
        <p:txBody>
          <a:bodyPr anchor="ctr">
            <a:normAutofit fontScale="92500"/>
          </a:bodyPr>
          <a:lstStyle/>
          <a:p>
            <a:pPr marL="0" indent="0">
              <a:buNone/>
            </a:pPr>
            <a:r>
              <a:rPr lang="en-US" sz="2200" dirty="0"/>
              <a:t>According to  the recovery/restoration approach, a region’s economic resilience is measured from two angles: resistance and recovery. </a:t>
            </a:r>
          </a:p>
          <a:p>
            <a:pPr marL="0" indent="0">
              <a:buNone/>
            </a:pPr>
            <a:r>
              <a:rPr lang="en-US" sz="2200" b="1" dirty="0">
                <a:solidFill>
                  <a:srgbClr val="FF0000"/>
                </a:solidFill>
              </a:rPr>
              <a:t>Resistance</a:t>
            </a:r>
          </a:p>
          <a:p>
            <a:r>
              <a:rPr lang="en-US" sz="2200" dirty="0"/>
              <a:t>Resistance is studied from two angles: vulnerability and sensitivity </a:t>
            </a:r>
          </a:p>
          <a:p>
            <a:pPr lvl="1"/>
            <a:r>
              <a:rPr lang="en-US" sz="2200" b="1" dirty="0"/>
              <a:t>Vulnerable</a:t>
            </a:r>
            <a:endParaRPr lang="en-US" sz="2200" dirty="0"/>
          </a:p>
          <a:p>
            <a:pPr lvl="2"/>
            <a:r>
              <a:rPr lang="en-US" sz="2200" dirty="0"/>
              <a:t>GDP-wise, by how much does economic performance drop comparing the pre-recession level and the lowest point in the recession (i.e., trough)? </a:t>
            </a:r>
          </a:p>
          <a:p>
            <a:pPr lvl="1"/>
            <a:r>
              <a:rPr lang="en-US" sz="2200" b="1" dirty="0"/>
              <a:t>Sensitive</a:t>
            </a:r>
            <a:r>
              <a:rPr lang="en-US" sz="2200" dirty="0"/>
              <a:t> </a:t>
            </a:r>
          </a:p>
          <a:p>
            <a:pPr lvl="2"/>
            <a:r>
              <a:rPr lang="en-US" sz="2200" dirty="0"/>
              <a:t>Time-wise, how long does a region’s economy take to bottom out (i.e., reach the trough point in the business cycle)?</a:t>
            </a:r>
          </a:p>
          <a:p>
            <a:pPr marL="0" indent="0">
              <a:buNone/>
            </a:pPr>
            <a:r>
              <a:rPr lang="en-US" sz="2200" b="1" dirty="0">
                <a:solidFill>
                  <a:srgbClr val="FF0000"/>
                </a:solidFill>
              </a:rPr>
              <a:t>Recovery</a:t>
            </a:r>
          </a:p>
          <a:p>
            <a:pPr lvl="1"/>
            <a:r>
              <a:rPr lang="en-US" sz="2200" dirty="0"/>
              <a:t>How long does it take a region’s economy from the time it  has bottomed out to recover its precession level? </a:t>
            </a:r>
          </a:p>
          <a:p>
            <a:pPr lvl="1"/>
            <a:endParaRPr lang="en-US" sz="2200" dirty="0"/>
          </a:p>
        </p:txBody>
      </p:sp>
    </p:spTree>
    <p:extLst>
      <p:ext uri="{BB962C8B-B14F-4D97-AF65-F5344CB8AC3E}">
        <p14:creationId xmlns:p14="http://schemas.microsoft.com/office/powerpoint/2010/main" val="435377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22626E-1650-2F48-3E8B-4C2993CC8BA4}"/>
              </a:ext>
            </a:extLst>
          </p:cNvPr>
          <p:cNvSpPr>
            <a:spLocks noGrp="1"/>
          </p:cNvSpPr>
          <p:nvPr>
            <p:ph type="title"/>
          </p:nvPr>
        </p:nvSpPr>
        <p:spPr>
          <a:xfrm>
            <a:off x="841248" y="548640"/>
            <a:ext cx="3600860" cy="5431536"/>
          </a:xfrm>
        </p:spPr>
        <p:txBody>
          <a:bodyPr>
            <a:normAutofit/>
          </a:bodyPr>
          <a:lstStyle/>
          <a:p>
            <a:r>
              <a:rPr lang="en-US" sz="5400" dirty="0"/>
              <a:t>Literature Review</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1EC81D3-A9C5-F524-F46C-7C0BBB9EB19D}"/>
              </a:ext>
            </a:extLst>
          </p:cNvPr>
          <p:cNvSpPr>
            <a:spLocks noGrp="1"/>
          </p:cNvSpPr>
          <p:nvPr>
            <p:ph idx="1"/>
          </p:nvPr>
        </p:nvSpPr>
        <p:spPr>
          <a:xfrm>
            <a:off x="5126418" y="552091"/>
            <a:ext cx="6224335" cy="5431536"/>
          </a:xfrm>
        </p:spPr>
        <p:txBody>
          <a:bodyPr anchor="ctr">
            <a:normAutofit/>
          </a:bodyPr>
          <a:lstStyle/>
          <a:p>
            <a:r>
              <a:rPr lang="en-US" sz="1700" dirty="0"/>
              <a:t>Industrial diversity is one of the key players to increase regional productivity and economic performance (Kim, A. et al.)</a:t>
            </a:r>
          </a:p>
          <a:p>
            <a:r>
              <a:rPr lang="en-US" sz="1700" dirty="0"/>
              <a:t>Studies report a link between more educated workforces and stronger post-recession recoveries (Connaughton and Swartz 2017; </a:t>
            </a:r>
            <a:r>
              <a:rPr lang="en-US" sz="1700" dirty="0" err="1"/>
              <a:t>Ubago</a:t>
            </a:r>
            <a:r>
              <a:rPr lang="en-US" sz="1700" dirty="0"/>
              <a:t> Martínez et al. 2019).</a:t>
            </a:r>
          </a:p>
          <a:p>
            <a:r>
              <a:rPr lang="en-US" sz="1700" dirty="0"/>
              <a:t>Stronger recovery has been linked to occupations with high cognitive- and people-skill requirements and a more educated workforce. (Weinstein &amp; Patrick 2020, </a:t>
            </a:r>
            <a:r>
              <a:rPr lang="en-US" sz="1700" dirty="0" err="1"/>
              <a:t>Ubago</a:t>
            </a:r>
            <a:r>
              <a:rPr lang="en-US" sz="1700" dirty="0"/>
              <a:t> Martinez </a:t>
            </a:r>
            <a:r>
              <a:rPr lang="en-US" sz="1700" i="1" dirty="0"/>
              <a:t>et al</a:t>
            </a:r>
            <a:r>
              <a:rPr lang="en-US" sz="1700" dirty="0"/>
              <a:t>. 2019).</a:t>
            </a:r>
          </a:p>
          <a:p>
            <a:pPr lvl="0"/>
            <a:r>
              <a:rPr lang="en-US" sz="1700" dirty="0"/>
              <a:t>F</a:t>
            </a:r>
            <a:r>
              <a:rPr lang="en-US" sz="1700" b="0" i="0" baseline="0" dirty="0"/>
              <a:t>irms having more than one-thousand employees help in recovery.</a:t>
            </a:r>
          </a:p>
          <a:p>
            <a:pPr lvl="0"/>
            <a:r>
              <a:rPr lang="en-US" sz="1700" b="0" i="0" baseline="0" dirty="0"/>
              <a:t>Firms’ greater financial recourses enabled them to better withstand that recession’s effects so that they were better positioned to rebound afterward.</a:t>
            </a:r>
            <a:endParaRPr lang="en-US" sz="1700" dirty="0"/>
          </a:p>
          <a:p>
            <a:r>
              <a:rPr lang="en-US" sz="1700" dirty="0"/>
              <a:t>Factors relating to governance-related policies and financial environment are less widely addressed in studies. </a:t>
            </a:r>
          </a:p>
          <a:p>
            <a:pPr marL="0" indent="0">
              <a:buNone/>
            </a:pPr>
            <a:r>
              <a:rPr lang="en-US" sz="1700" dirty="0"/>
              <a:t>[Sources: </a:t>
            </a:r>
            <a:r>
              <a:rPr lang="en-US" altLang="en-US" sz="1700" dirty="0"/>
              <a:t>Prescott, Peter, and Kathy Paulson </a:t>
            </a:r>
            <a:r>
              <a:rPr lang="en-US" altLang="en-US" sz="1700" dirty="0" err="1"/>
              <a:t>Gjerde</a:t>
            </a:r>
            <a:r>
              <a:rPr lang="en-US" altLang="en-US" sz="1700" dirty="0"/>
              <a:t>]</a:t>
            </a:r>
            <a:endParaRPr lang="en-US" altLang="en-US" sz="1700" dirty="0">
              <a:latin typeface="Times New Roman" panose="02020603050405020304" pitchFamily="18" charset="0"/>
              <a:cs typeface="Times New Roman" panose="02020603050405020304" pitchFamily="18" charset="0"/>
            </a:endParaRPr>
          </a:p>
          <a:p>
            <a:pPr marL="0" indent="0">
              <a:buNone/>
            </a:pPr>
            <a:r>
              <a:rPr lang="en-US" sz="1700" dirty="0">
                <a:latin typeface="Times New Roman" panose="02020603050405020304" pitchFamily="18" charset="0"/>
                <a:cs typeface="Times New Roman" panose="02020603050405020304" pitchFamily="18" charset="0"/>
              </a:rPr>
              <a:t>[Sources: </a:t>
            </a:r>
            <a:r>
              <a:rPr lang="en-US" altLang="en-US" sz="1700" dirty="0" err="1">
                <a:latin typeface="Times New Roman" panose="02020603050405020304" pitchFamily="18" charset="0"/>
                <a:cs typeface="Times New Roman" panose="02020603050405020304" pitchFamily="18" charset="0"/>
              </a:rPr>
              <a:t>Ayoung</a:t>
            </a:r>
            <a:r>
              <a:rPr lang="en-US" altLang="en-US" sz="1700" dirty="0">
                <a:latin typeface="Times New Roman" panose="02020603050405020304" pitchFamily="18" charset="0"/>
                <a:cs typeface="Times New Roman" panose="02020603050405020304" pitchFamily="18" charset="0"/>
              </a:rPr>
              <a:t> Kim, </a:t>
            </a:r>
            <a:r>
              <a:rPr lang="en-US" altLang="en-US" sz="1700" dirty="0" err="1">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Jaewon</a:t>
            </a:r>
            <a:r>
              <a:rPr lang="en-US" altLang="en-US" sz="1700" dirty="0">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 Lim</a:t>
            </a:r>
            <a:r>
              <a:rPr lang="en-US" altLang="en-US" sz="1700" dirty="0">
                <a:latin typeface="Times New Roman" panose="02020603050405020304" pitchFamily="18" charset="0"/>
                <a:cs typeface="Times New Roman" panose="02020603050405020304" pitchFamily="18" charset="0"/>
              </a:rPr>
              <a:t>, and </a:t>
            </a:r>
            <a:r>
              <a:rPr lang="en-US" altLang="en-US" sz="1700" dirty="0">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Aaron </a:t>
            </a:r>
            <a:r>
              <a:rPr lang="en-US" altLang="en-US" sz="1700" dirty="0" err="1">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Colletta</a:t>
            </a:r>
            <a:r>
              <a:rPr lang="en-US" altLang="en-US" sz="1700" dirty="0">
                <a:latin typeface="Times New Roman" panose="02020603050405020304" pitchFamily="18" charset="0"/>
                <a:cs typeface="Times New Roman" panose="02020603050405020304" pitchFamily="18" charset="0"/>
              </a:rPr>
              <a:t>]</a:t>
            </a:r>
          </a:p>
          <a:p>
            <a:endParaRPr lang="en-US" altLang="en-US" sz="1700" dirty="0"/>
          </a:p>
          <a:p>
            <a:endParaRPr lang="en-US" sz="1700" dirty="0"/>
          </a:p>
        </p:txBody>
      </p:sp>
    </p:spTree>
    <p:extLst>
      <p:ext uri="{BB962C8B-B14F-4D97-AF65-F5344CB8AC3E}">
        <p14:creationId xmlns:p14="http://schemas.microsoft.com/office/powerpoint/2010/main" val="3153223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 name="Rectangle 24">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B45C46-5263-0B5A-103B-FC28B57D7E9D}"/>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Literature Review </a:t>
            </a:r>
          </a:p>
        </p:txBody>
      </p:sp>
      <p:sp>
        <p:nvSpPr>
          <p:cNvPr id="3" name="Content Placeholder 2">
            <a:extLst>
              <a:ext uri="{FF2B5EF4-FFF2-40B4-BE49-F238E27FC236}">
                <a16:creationId xmlns:a16="http://schemas.microsoft.com/office/drawing/2014/main" id="{CB2314C7-5CB7-3D92-A82E-1CEB2173FF85}"/>
              </a:ext>
            </a:extLst>
          </p:cNvPr>
          <p:cNvSpPr>
            <a:spLocks noGrp="1"/>
          </p:cNvSpPr>
          <p:nvPr>
            <p:ph idx="1"/>
          </p:nvPr>
        </p:nvSpPr>
        <p:spPr>
          <a:xfrm>
            <a:off x="4367695" y="649480"/>
            <a:ext cx="7705035" cy="5857337"/>
          </a:xfrm>
        </p:spPr>
        <p:txBody>
          <a:bodyPr anchor="ctr">
            <a:normAutofit/>
          </a:bodyPr>
          <a:lstStyle/>
          <a:p>
            <a:r>
              <a:rPr lang="en-US" sz="2000" dirty="0">
                <a:latin typeface="AdvOT833fb896"/>
              </a:rPr>
              <a:t>L</a:t>
            </a:r>
            <a:r>
              <a:rPr lang="en-US" sz="2000" b="0" i="0" u="none" strike="noStrike" baseline="0" dirty="0">
                <a:latin typeface="AdvOT833fb896"/>
              </a:rPr>
              <a:t>abor force characteristics, </a:t>
            </a:r>
            <a:r>
              <a:rPr lang="en-US" sz="2000" b="0" i="0" u="none" strike="noStrike" baseline="0" dirty="0">
                <a:latin typeface="AdvOT833fb896+fb"/>
              </a:rPr>
              <a:t>fi</a:t>
            </a:r>
            <a:r>
              <a:rPr lang="en-US" sz="2000" b="0" i="0" u="none" strike="noStrike" baseline="0" dirty="0">
                <a:latin typeface="AdvOT833fb896"/>
              </a:rPr>
              <a:t>rm size, and industrial composition are the primary structural factors affecting recovery length. </a:t>
            </a:r>
          </a:p>
          <a:p>
            <a:r>
              <a:rPr lang="en-US" sz="2000" dirty="0">
                <a:latin typeface="AdvOT833fb896"/>
              </a:rPr>
              <a:t>A one percentage point i</a:t>
            </a:r>
            <a:r>
              <a:rPr lang="en-US" sz="2000" b="0" i="0" u="none" strike="noStrike" baseline="0" dirty="0">
                <a:latin typeface="AdvOT833fb896"/>
              </a:rPr>
              <a:t>ncrease in the working-age population extends the length of recovery by approximately 4.9 months. </a:t>
            </a:r>
          </a:p>
          <a:p>
            <a:r>
              <a:rPr lang="en-US" sz="2000" b="0" i="0" u="none" strike="noStrike" baseline="0" dirty="0">
                <a:latin typeface="AdvOT833fb896"/>
              </a:rPr>
              <a:t>A one percentage point increase in the population with a bachelor</a:t>
            </a:r>
            <a:r>
              <a:rPr lang="en-US" sz="2000" b="0" i="0" u="none" strike="noStrike" baseline="0" dirty="0">
                <a:latin typeface="AdvOT8608a8d1+20"/>
              </a:rPr>
              <a:t>’</a:t>
            </a:r>
            <a:r>
              <a:rPr lang="en-US" sz="2000" b="0" i="0" u="none" strike="noStrike" baseline="0" dirty="0">
                <a:latin typeface="AdvOT833fb896"/>
              </a:rPr>
              <a:t>s degree or higher shortening the recovery period by 3.2 months. </a:t>
            </a:r>
          </a:p>
          <a:p>
            <a:r>
              <a:rPr lang="en-US" sz="2000" dirty="0">
                <a:latin typeface="AdvOT833fb896"/>
              </a:rPr>
              <a:t>A</a:t>
            </a:r>
            <a:r>
              <a:rPr lang="en-US" sz="2000" b="0" i="0" u="none" strike="noStrike" baseline="0" dirty="0">
                <a:latin typeface="AdvOT833fb896"/>
              </a:rPr>
              <a:t> greater reliance on small- and medium-sized </a:t>
            </a:r>
            <a:r>
              <a:rPr lang="en-US" sz="2000" b="0" i="0" u="none" strike="noStrike" baseline="0" dirty="0">
                <a:latin typeface="AdvOT833fb896+fb"/>
              </a:rPr>
              <a:t>fi</a:t>
            </a:r>
            <a:r>
              <a:rPr lang="en-US" sz="2000" b="0" i="0" u="none" strike="noStrike" baseline="0" dirty="0">
                <a:latin typeface="AdvOT833fb896"/>
              </a:rPr>
              <a:t>rms extends the recovery period, with a one percentage point increase in these types of </a:t>
            </a:r>
            <a:r>
              <a:rPr lang="en-US" sz="2000" b="0" i="0" u="none" strike="noStrike" baseline="0" dirty="0">
                <a:latin typeface="AdvOT833fb896+fb"/>
              </a:rPr>
              <a:t>fi</a:t>
            </a:r>
            <a:r>
              <a:rPr lang="en-US" sz="2000" b="0" i="0" u="none" strike="noStrike" baseline="0" dirty="0">
                <a:latin typeface="AdvOT833fb896"/>
              </a:rPr>
              <a:t>rms extending the length of recovery by 1.6 months and 2.8 months, respectively.</a:t>
            </a:r>
          </a:p>
          <a:p>
            <a:r>
              <a:rPr lang="en-US" sz="2000" b="0" i="0" u="none" strike="noStrike" baseline="0" dirty="0">
                <a:latin typeface="AdvOT833fb896"/>
              </a:rPr>
              <a:t>A greater reliance on Professional Services and Other Services as sources of employment lengthens the period of economic recovery, with a one percentage point increase in the size of these sectors extending the period of recovery by 2.8 months and 7.4 months, respectively.</a:t>
            </a:r>
          </a:p>
          <a:p>
            <a:pPr marL="0" indent="0">
              <a:buNone/>
            </a:pPr>
            <a:r>
              <a:rPr lang="en-US" sz="2000" dirty="0"/>
              <a:t>[Sources: </a:t>
            </a:r>
            <a:r>
              <a:rPr lang="en-US" altLang="en-US" sz="2000" dirty="0"/>
              <a:t>Prescott, Peter, and Kathy Paulson </a:t>
            </a:r>
            <a:r>
              <a:rPr lang="en-US" altLang="en-US" sz="2000" dirty="0" err="1"/>
              <a:t>Gjerde</a:t>
            </a:r>
            <a:r>
              <a:rPr lang="en-US" altLang="en-US" sz="2000" dirty="0"/>
              <a:t>]</a:t>
            </a:r>
            <a:endParaRPr lang="en-US" altLang="en-US" sz="2000" dirty="0">
              <a:latin typeface="Times New Roman" panose="02020603050405020304" pitchFamily="18" charset="0"/>
              <a:cs typeface="Times New Roman" panose="02020603050405020304" pitchFamily="18" charset="0"/>
            </a:endParaRPr>
          </a:p>
          <a:p>
            <a:pPr marL="0" indent="0">
              <a:buNone/>
            </a:pPr>
            <a:endParaRPr lang="en-US" sz="2000" dirty="0"/>
          </a:p>
        </p:txBody>
      </p:sp>
    </p:spTree>
    <p:extLst>
      <p:ext uri="{BB962C8B-B14F-4D97-AF65-F5344CB8AC3E}">
        <p14:creationId xmlns:p14="http://schemas.microsoft.com/office/powerpoint/2010/main" val="20779722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2799</TotalTime>
  <Words>3526</Words>
  <Application>Microsoft Office PowerPoint</Application>
  <PresentationFormat>Widescreen</PresentationFormat>
  <Paragraphs>765</Paragraphs>
  <Slides>45</Slides>
  <Notes>0</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63" baseType="lpstr">
      <vt:lpstr>AdvOT833fb896</vt:lpstr>
      <vt:lpstr>AdvOT833fb896+fb</vt:lpstr>
      <vt:lpstr>AdvOT8608a8d1+20</vt:lpstr>
      <vt:lpstr>AdvTT5843c571</vt:lpstr>
      <vt:lpstr>AdvTT5843c571+20</vt:lpstr>
      <vt:lpstr>Arial</vt:lpstr>
      <vt:lpstr>Calibri</vt:lpstr>
      <vt:lpstr>Calibri Light</vt:lpstr>
      <vt:lpstr>Cambria</vt:lpstr>
      <vt:lpstr>Cambria Math</vt:lpstr>
      <vt:lpstr>Code</vt:lpstr>
      <vt:lpstr>MathJax_Main</vt:lpstr>
      <vt:lpstr>MathJax_Math-italic</vt:lpstr>
      <vt:lpstr>Open Sans</vt:lpstr>
      <vt:lpstr>Times New Roman</vt:lpstr>
      <vt:lpstr>Wingdings</vt:lpstr>
      <vt:lpstr>Office Theme</vt:lpstr>
      <vt:lpstr>Slide</vt:lpstr>
      <vt:lpstr>Texas’s Economy: A Study of Resiliency</vt:lpstr>
      <vt:lpstr>The Background to Study</vt:lpstr>
      <vt:lpstr>Economic Resilience </vt:lpstr>
      <vt:lpstr>The Literature on Resilience   </vt:lpstr>
      <vt:lpstr>Measuring Economic Resilience</vt:lpstr>
      <vt:lpstr>Recovery: two definitions </vt:lpstr>
      <vt:lpstr>Literature Review: Economic resilience </vt:lpstr>
      <vt:lpstr>Literature Review</vt:lpstr>
      <vt:lpstr>Literature Review </vt:lpstr>
      <vt:lpstr>Background to the Study</vt:lpstr>
      <vt:lpstr>Analysis: Methodology </vt:lpstr>
      <vt:lpstr>Analysis: Typologies</vt:lpstr>
      <vt:lpstr>Analysis: Typologies</vt:lpstr>
      <vt:lpstr>Analysis: Typologies of Economic Resilience</vt:lpstr>
      <vt:lpstr>Typologies of Economic Resilience</vt:lpstr>
      <vt:lpstr>Typologies of Economic Resilience</vt:lpstr>
      <vt:lpstr>Analysis: Quantitative </vt:lpstr>
      <vt:lpstr>Analytical Model</vt:lpstr>
      <vt:lpstr>Coincident index</vt:lpstr>
      <vt:lpstr>Analytical Model</vt:lpstr>
      <vt:lpstr>Analytical Model</vt:lpstr>
      <vt:lpstr>PowerPoint Presentation</vt:lpstr>
      <vt:lpstr> Measuring Economic Resilience </vt:lpstr>
      <vt:lpstr>Results and Discussion </vt:lpstr>
      <vt:lpstr>PowerPoint Presentation</vt:lpstr>
      <vt:lpstr>PowerPoint Presentation</vt:lpstr>
      <vt:lpstr>1979 – 1980 Recession: National vs. Texas</vt:lpstr>
      <vt:lpstr>1981-1982 Recession: National vs. Texas</vt:lpstr>
      <vt:lpstr>1989 -1991 Recession: National vs. Texas</vt:lpstr>
      <vt:lpstr>2001 Recession: National vs. Texas</vt:lpstr>
      <vt:lpstr>2007 – 2009 Recession: National vs. Texas</vt:lpstr>
      <vt:lpstr>2020 COVID Recession: National vs. Texas</vt:lpstr>
      <vt:lpstr>Sources Cited </vt:lpstr>
      <vt:lpstr>Appendices</vt:lpstr>
      <vt:lpstr>Texas Opportunities and Challenges</vt:lpstr>
      <vt:lpstr>PowerPoint Presentation</vt:lpstr>
      <vt:lpstr>Industry Specialization in Texas </vt:lpstr>
      <vt:lpstr>Texas Economy Diversity</vt:lpstr>
      <vt:lpstr>Texas Economy Threats: Drought</vt:lpstr>
      <vt:lpstr>Texas Economy Threats: Drought</vt:lpstr>
      <vt:lpstr>PowerPoint Presentation</vt:lpstr>
      <vt:lpstr>Texas Economy: Opportunities </vt:lpstr>
      <vt:lpstr>Texas Economy </vt:lpstr>
      <vt:lpstr>PowerPoint Presentation</vt:lpstr>
      <vt:lpstr>Real value added to the Gross Domestic Product (GDP) of Texas in 2021, by industry(in billion chained 2012 U.S. dollars)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Lishan Desta</dc:creator>
  <cp:lastModifiedBy>Lishan Desta</cp:lastModifiedBy>
  <cp:revision>356</cp:revision>
  <dcterms:created xsi:type="dcterms:W3CDTF">2023-01-20T19:47:35Z</dcterms:created>
  <dcterms:modified xsi:type="dcterms:W3CDTF">2023-05-28T21:16:13Z</dcterms:modified>
</cp:coreProperties>
</file>